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x="14630400" cy="8229600"/>
  <p:notesSz cx="14630400" cy="82296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399021" y="2159254"/>
            <a:ext cx="7272019" cy="2851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399021" y="5383588"/>
            <a:ext cx="7129144" cy="1014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3B393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rgbClr val="3B393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27782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16963" y="1462277"/>
            <a:ext cx="10396473" cy="1391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rgbClr val="1B1B27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41575" y="2355341"/>
            <a:ext cx="9747250" cy="3375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3B393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24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9.png"/><Relationship Id="rId4" Type="http://schemas.openxmlformats.org/officeDocument/2006/relationships/image" Target="../media/image3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7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24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24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863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99021" y="2659506"/>
            <a:ext cx="6598284" cy="285115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7500"/>
              </a:lnSpc>
              <a:spcBef>
                <a:spcPts val="135"/>
              </a:spcBef>
            </a:pPr>
            <a:r>
              <a:rPr dirty="0" sz="6000"/>
              <a:t>On</a:t>
            </a:r>
            <a:r>
              <a:rPr dirty="0" sz="6000" spc="-15"/>
              <a:t> </a:t>
            </a:r>
            <a:r>
              <a:rPr dirty="0" sz="6000"/>
              <a:t>the</a:t>
            </a:r>
            <a:r>
              <a:rPr dirty="0" sz="6000" spc="-15"/>
              <a:t> </a:t>
            </a:r>
            <a:r>
              <a:rPr dirty="0" sz="6000"/>
              <a:t>Frontline</a:t>
            </a:r>
            <a:r>
              <a:rPr dirty="0" sz="6000" spc="-35"/>
              <a:t> </a:t>
            </a:r>
            <a:r>
              <a:rPr dirty="0" sz="6000" spc="-25"/>
              <a:t>of </a:t>
            </a:r>
            <a:r>
              <a:rPr dirty="0" sz="6000"/>
              <a:t>Survival:</a:t>
            </a:r>
            <a:r>
              <a:rPr dirty="0" sz="6000" spc="-15"/>
              <a:t> </a:t>
            </a:r>
            <a:r>
              <a:rPr dirty="0" sz="6000" spc="-10"/>
              <a:t>Israel's</a:t>
            </a:r>
            <a:endParaRPr sz="6000"/>
          </a:p>
          <a:p>
            <a:pPr marL="12700">
              <a:lnSpc>
                <a:spcPct val="100000"/>
              </a:lnSpc>
            </a:pPr>
            <a:r>
              <a:rPr dirty="0" sz="6000"/>
              <a:t>Forceful</a:t>
            </a:r>
            <a:r>
              <a:rPr dirty="0" sz="6000" spc="-25"/>
              <a:t> </a:t>
            </a:r>
            <a:r>
              <a:rPr dirty="0" sz="6000" spc="-10"/>
              <a:t>Future</a:t>
            </a:r>
            <a:endParaRPr sz="6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5468" rIns="0" bIns="0" rtlCol="0" vert="horz">
            <a:spAutoFit/>
          </a:bodyPr>
          <a:lstStyle/>
          <a:p>
            <a:pPr marL="2465070">
              <a:lnSpc>
                <a:spcPct val="100000"/>
              </a:lnSpc>
              <a:spcBef>
                <a:spcPts val="130"/>
              </a:spcBef>
            </a:pPr>
            <a:r>
              <a:rPr dirty="0" spc="-515"/>
              <a:t>T</a:t>
            </a:r>
            <a:r>
              <a:rPr dirty="0" spc="25"/>
              <a:t>argeting</a:t>
            </a:r>
            <a:r>
              <a:rPr dirty="0" spc="-250"/>
              <a:t> </a:t>
            </a:r>
            <a:r>
              <a:rPr dirty="0" spc="-10"/>
              <a:t>Israel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488179" y="3034283"/>
            <a:ext cx="508000" cy="508000"/>
            <a:chOff x="4488179" y="3034283"/>
            <a:chExt cx="508000" cy="508000"/>
          </a:xfrm>
        </p:grpSpPr>
        <p:sp>
          <p:nvSpPr>
            <p:cNvPr id="5" name="object 5" descr=""/>
            <p:cNvSpPr/>
            <p:nvPr/>
          </p:nvSpPr>
          <p:spPr>
            <a:xfrm>
              <a:off x="4491989" y="303809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91989" y="303809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641596" y="3068523"/>
            <a:ext cx="200660" cy="426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92090" y="3051175"/>
            <a:ext cx="339090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Anti-Israel</a:t>
            </a:r>
            <a:r>
              <a:rPr dirty="0" sz="2150" spc="-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Agenda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leaders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made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strong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anti-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statements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support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proxies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like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Hamas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Hezbollah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oppose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existence.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52204" y="3034283"/>
            <a:ext cx="508000" cy="508000"/>
            <a:chOff x="9252204" y="3034283"/>
            <a:chExt cx="508000" cy="508000"/>
          </a:xfrm>
        </p:grpSpPr>
        <p:sp>
          <p:nvSpPr>
            <p:cNvPr id="10" name="object 10" descr=""/>
            <p:cNvSpPr/>
            <p:nvPr/>
          </p:nvSpPr>
          <p:spPr>
            <a:xfrm>
              <a:off x="9256014" y="303809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1" y="399922"/>
                  </a:lnTo>
                  <a:lnTo>
                    <a:pt x="499871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256014" y="303809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8"/>
                  </a:lnTo>
                  <a:lnTo>
                    <a:pt x="499871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9406508" y="3068523"/>
            <a:ext cx="200660" cy="426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057003" y="3051175"/>
            <a:ext cx="364871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Potential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Threat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fear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more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likely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target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than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neighbouring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countries,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exacerbating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Middle East.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4488179" y="5320284"/>
            <a:ext cx="508000" cy="508000"/>
            <a:chOff x="4488179" y="5320284"/>
            <a:chExt cx="508000" cy="508000"/>
          </a:xfrm>
        </p:grpSpPr>
        <p:sp>
          <p:nvSpPr>
            <p:cNvPr id="15" name="object 15" descr=""/>
            <p:cNvSpPr/>
            <p:nvPr/>
          </p:nvSpPr>
          <p:spPr>
            <a:xfrm>
              <a:off x="4491989" y="532409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491989" y="532409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4641596" y="535482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292090" y="5337175"/>
            <a:ext cx="7801609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Libyan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Weapons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Libya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become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source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weapons,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mostly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targeting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Libyan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rockets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smuggled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Gaza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Iranian-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produced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found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Libya.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440305"/>
            <a:ext cx="619379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Iran's</a:t>
            </a:r>
            <a:r>
              <a:rPr dirty="0" spc="-25"/>
              <a:t> </a:t>
            </a:r>
            <a:r>
              <a:rPr dirty="0"/>
              <a:t>Missile</a:t>
            </a:r>
            <a:r>
              <a:rPr dirty="0" spc="-10"/>
              <a:t> Capabilities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702558"/>
            <a:ext cx="256540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Short-Range</a:t>
            </a:r>
            <a:r>
              <a:rPr dirty="0" sz="2150" spc="12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Rockets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4255185"/>
            <a:ext cx="2984500" cy="1346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tactical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rockets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like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Zelzal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were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transferred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Hezbollah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before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2006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2006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war.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702558"/>
            <a:ext cx="202311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Ballistic</a:t>
            </a:r>
            <a:r>
              <a:rPr dirty="0" sz="2150" spc="9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Missiles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255185"/>
            <a:ext cx="2973070" cy="1346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Fateh-110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circular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error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probable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just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5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metres,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demonstrating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precision.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702558"/>
            <a:ext cx="2851785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Medium-Range</a:t>
            </a:r>
            <a:r>
              <a:rPr dirty="0" sz="2150" spc="114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Missiles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255185"/>
            <a:ext cx="2752090" cy="1346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Shahab-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3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can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reach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targets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up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1,240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miles,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potentially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including Israel.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1718310"/>
            <a:ext cx="706310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Acquiring</a:t>
            </a:r>
            <a:r>
              <a:rPr dirty="0" spc="-30"/>
              <a:t> </a:t>
            </a:r>
            <a:r>
              <a:rPr dirty="0"/>
              <a:t>Missile</a:t>
            </a:r>
            <a:r>
              <a:rPr dirty="0" spc="-110"/>
              <a:t> </a:t>
            </a:r>
            <a:r>
              <a:rPr dirty="0" spc="-495"/>
              <a:t>T</a:t>
            </a:r>
            <a:r>
              <a:rPr dirty="0" spc="40"/>
              <a:t>echnology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488179" y="2741676"/>
            <a:ext cx="4549140" cy="1948180"/>
            <a:chOff x="4488179" y="2741676"/>
            <a:chExt cx="4549140" cy="1948180"/>
          </a:xfrm>
        </p:grpSpPr>
        <p:sp>
          <p:nvSpPr>
            <p:cNvPr id="5" name="object 5" descr=""/>
            <p:cNvSpPr/>
            <p:nvPr/>
          </p:nvSpPr>
          <p:spPr>
            <a:xfrm>
              <a:off x="4491989" y="2745486"/>
              <a:ext cx="4541520" cy="1940560"/>
            </a:xfrm>
            <a:custGeom>
              <a:avLst/>
              <a:gdLst/>
              <a:ahLst/>
              <a:cxnLst/>
              <a:rect l="l" t="t" r="r" b="b"/>
              <a:pathLst>
                <a:path w="4541520" h="1940560">
                  <a:moveTo>
                    <a:pt x="4441570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1840102"/>
                  </a:lnTo>
                  <a:lnTo>
                    <a:pt x="7866" y="1878972"/>
                  </a:lnTo>
                  <a:lnTo>
                    <a:pt x="29305" y="1910746"/>
                  </a:lnTo>
                  <a:lnTo>
                    <a:pt x="61079" y="1932185"/>
                  </a:lnTo>
                  <a:lnTo>
                    <a:pt x="99949" y="1940052"/>
                  </a:lnTo>
                  <a:lnTo>
                    <a:pt x="4441570" y="1940052"/>
                  </a:lnTo>
                  <a:lnTo>
                    <a:pt x="4480440" y="1932185"/>
                  </a:lnTo>
                  <a:lnTo>
                    <a:pt x="4512214" y="1910746"/>
                  </a:lnTo>
                  <a:lnTo>
                    <a:pt x="4533653" y="1878972"/>
                  </a:lnTo>
                  <a:lnTo>
                    <a:pt x="4541520" y="1840102"/>
                  </a:lnTo>
                  <a:lnTo>
                    <a:pt x="4541520" y="99949"/>
                  </a:lnTo>
                  <a:lnTo>
                    <a:pt x="4533653" y="61079"/>
                  </a:lnTo>
                  <a:lnTo>
                    <a:pt x="4512214" y="29305"/>
                  </a:lnTo>
                  <a:lnTo>
                    <a:pt x="4480440" y="7866"/>
                  </a:lnTo>
                  <a:lnTo>
                    <a:pt x="444157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91989" y="2745486"/>
              <a:ext cx="4541520" cy="1940560"/>
            </a:xfrm>
            <a:custGeom>
              <a:avLst/>
              <a:gdLst/>
              <a:ahLst/>
              <a:cxnLst/>
              <a:rect l="l" t="t" r="r" b="b"/>
              <a:pathLst>
                <a:path w="4541520" h="194056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4441570" y="0"/>
                  </a:lnTo>
                  <a:lnTo>
                    <a:pt x="4480440" y="7866"/>
                  </a:lnTo>
                  <a:lnTo>
                    <a:pt x="4512214" y="29305"/>
                  </a:lnTo>
                  <a:lnTo>
                    <a:pt x="4533653" y="61079"/>
                  </a:lnTo>
                  <a:lnTo>
                    <a:pt x="4541520" y="99949"/>
                  </a:lnTo>
                  <a:lnTo>
                    <a:pt x="4541520" y="1840102"/>
                  </a:lnTo>
                  <a:lnTo>
                    <a:pt x="4533653" y="1878972"/>
                  </a:lnTo>
                  <a:lnTo>
                    <a:pt x="4512214" y="1910746"/>
                  </a:lnTo>
                  <a:lnTo>
                    <a:pt x="4480440" y="1932185"/>
                  </a:lnTo>
                  <a:lnTo>
                    <a:pt x="4441570" y="1940052"/>
                  </a:lnTo>
                  <a:lnTo>
                    <a:pt x="99949" y="1940052"/>
                  </a:lnTo>
                  <a:lnTo>
                    <a:pt x="61079" y="1932185"/>
                  </a:lnTo>
                  <a:lnTo>
                    <a:pt x="29305" y="1910746"/>
                  </a:lnTo>
                  <a:lnTo>
                    <a:pt x="7866" y="1878972"/>
                  </a:lnTo>
                  <a:lnTo>
                    <a:pt x="0" y="184010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799838" y="2988055"/>
            <a:ext cx="3895725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North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Korean</a:t>
            </a:r>
            <a:r>
              <a:rPr dirty="0" sz="2150" spc="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Missiles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acquired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BM-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25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surface-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to-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surface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1,550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miles.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252204" y="2741676"/>
            <a:ext cx="4549140" cy="1948180"/>
            <a:chOff x="9252204" y="2741676"/>
            <a:chExt cx="4549140" cy="1948180"/>
          </a:xfrm>
        </p:grpSpPr>
        <p:sp>
          <p:nvSpPr>
            <p:cNvPr id="9" name="object 9" descr=""/>
            <p:cNvSpPr/>
            <p:nvPr/>
          </p:nvSpPr>
          <p:spPr>
            <a:xfrm>
              <a:off x="9256014" y="2745486"/>
              <a:ext cx="4541520" cy="1940560"/>
            </a:xfrm>
            <a:custGeom>
              <a:avLst/>
              <a:gdLst/>
              <a:ahLst/>
              <a:cxnLst/>
              <a:rect l="l" t="t" r="r" b="b"/>
              <a:pathLst>
                <a:path w="4541519" h="1940560">
                  <a:moveTo>
                    <a:pt x="4441570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1840102"/>
                  </a:lnTo>
                  <a:lnTo>
                    <a:pt x="7866" y="1878972"/>
                  </a:lnTo>
                  <a:lnTo>
                    <a:pt x="29305" y="1910746"/>
                  </a:lnTo>
                  <a:lnTo>
                    <a:pt x="61079" y="1932185"/>
                  </a:lnTo>
                  <a:lnTo>
                    <a:pt x="99949" y="1940052"/>
                  </a:lnTo>
                  <a:lnTo>
                    <a:pt x="4441570" y="1940052"/>
                  </a:lnTo>
                  <a:lnTo>
                    <a:pt x="4480440" y="1932185"/>
                  </a:lnTo>
                  <a:lnTo>
                    <a:pt x="4512214" y="1910746"/>
                  </a:lnTo>
                  <a:lnTo>
                    <a:pt x="4533653" y="1878972"/>
                  </a:lnTo>
                  <a:lnTo>
                    <a:pt x="4541520" y="1840102"/>
                  </a:lnTo>
                  <a:lnTo>
                    <a:pt x="4541520" y="99949"/>
                  </a:lnTo>
                  <a:lnTo>
                    <a:pt x="4533653" y="61079"/>
                  </a:lnTo>
                  <a:lnTo>
                    <a:pt x="4512214" y="29305"/>
                  </a:lnTo>
                  <a:lnTo>
                    <a:pt x="4480440" y="7866"/>
                  </a:lnTo>
                  <a:lnTo>
                    <a:pt x="444157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256014" y="2745486"/>
              <a:ext cx="4541520" cy="1940560"/>
            </a:xfrm>
            <a:custGeom>
              <a:avLst/>
              <a:gdLst/>
              <a:ahLst/>
              <a:cxnLst/>
              <a:rect l="l" t="t" r="r" b="b"/>
              <a:pathLst>
                <a:path w="4541519" h="194056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4441570" y="0"/>
                  </a:lnTo>
                  <a:lnTo>
                    <a:pt x="4480440" y="7866"/>
                  </a:lnTo>
                  <a:lnTo>
                    <a:pt x="4512214" y="29305"/>
                  </a:lnTo>
                  <a:lnTo>
                    <a:pt x="4533653" y="61079"/>
                  </a:lnTo>
                  <a:lnTo>
                    <a:pt x="4541520" y="99949"/>
                  </a:lnTo>
                  <a:lnTo>
                    <a:pt x="4541520" y="1840102"/>
                  </a:lnTo>
                  <a:lnTo>
                    <a:pt x="4533653" y="1878972"/>
                  </a:lnTo>
                  <a:lnTo>
                    <a:pt x="4512214" y="1910746"/>
                  </a:lnTo>
                  <a:lnTo>
                    <a:pt x="4480440" y="1932185"/>
                  </a:lnTo>
                  <a:lnTo>
                    <a:pt x="4441570" y="1940052"/>
                  </a:lnTo>
                  <a:lnTo>
                    <a:pt x="99949" y="1940052"/>
                  </a:lnTo>
                  <a:lnTo>
                    <a:pt x="61079" y="1932185"/>
                  </a:lnTo>
                  <a:lnTo>
                    <a:pt x="29305" y="1910746"/>
                  </a:lnTo>
                  <a:lnTo>
                    <a:pt x="7866" y="1878972"/>
                  </a:lnTo>
                  <a:lnTo>
                    <a:pt x="0" y="184010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9564369" y="2890343"/>
            <a:ext cx="3870960" cy="1792605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Hwasong-15</a:t>
            </a:r>
            <a:r>
              <a:rPr dirty="0" sz="2150" spc="1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ICBM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also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obtained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Hwasong-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15,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intercontinental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ballistic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capable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reaching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US.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488179" y="4902708"/>
            <a:ext cx="9313545" cy="1615440"/>
            <a:chOff x="4488179" y="4902708"/>
            <a:chExt cx="9313545" cy="1615440"/>
          </a:xfrm>
        </p:grpSpPr>
        <p:sp>
          <p:nvSpPr>
            <p:cNvPr id="13" name="object 13" descr=""/>
            <p:cNvSpPr/>
            <p:nvPr/>
          </p:nvSpPr>
          <p:spPr>
            <a:xfrm>
              <a:off x="4491989" y="4906518"/>
              <a:ext cx="9305925" cy="1607820"/>
            </a:xfrm>
            <a:custGeom>
              <a:avLst/>
              <a:gdLst/>
              <a:ahLst/>
              <a:cxnLst/>
              <a:rect l="l" t="t" r="r" b="b"/>
              <a:pathLst>
                <a:path w="9305925" h="1607820">
                  <a:moveTo>
                    <a:pt x="9205467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6"/>
                  </a:lnTo>
                  <a:lnTo>
                    <a:pt x="0" y="1507744"/>
                  </a:lnTo>
                  <a:lnTo>
                    <a:pt x="7868" y="1546687"/>
                  </a:lnTo>
                  <a:lnTo>
                    <a:pt x="29321" y="1578498"/>
                  </a:lnTo>
                  <a:lnTo>
                    <a:pt x="61132" y="1599951"/>
                  </a:lnTo>
                  <a:lnTo>
                    <a:pt x="100075" y="1607820"/>
                  </a:lnTo>
                  <a:lnTo>
                    <a:pt x="9205467" y="1607820"/>
                  </a:lnTo>
                  <a:lnTo>
                    <a:pt x="9244411" y="1599951"/>
                  </a:lnTo>
                  <a:lnTo>
                    <a:pt x="9276222" y="1578498"/>
                  </a:lnTo>
                  <a:lnTo>
                    <a:pt x="9297675" y="1546687"/>
                  </a:lnTo>
                  <a:lnTo>
                    <a:pt x="9305544" y="1507744"/>
                  </a:lnTo>
                  <a:lnTo>
                    <a:pt x="9305544" y="100076"/>
                  </a:lnTo>
                  <a:lnTo>
                    <a:pt x="9297675" y="61132"/>
                  </a:lnTo>
                  <a:lnTo>
                    <a:pt x="9276222" y="29321"/>
                  </a:lnTo>
                  <a:lnTo>
                    <a:pt x="9244411" y="7868"/>
                  </a:lnTo>
                  <a:lnTo>
                    <a:pt x="920546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491989" y="4906518"/>
              <a:ext cx="9305925" cy="1607820"/>
            </a:xfrm>
            <a:custGeom>
              <a:avLst/>
              <a:gdLst/>
              <a:ahLst/>
              <a:cxnLst/>
              <a:rect l="l" t="t" r="r" b="b"/>
              <a:pathLst>
                <a:path w="9305925" h="1607820">
                  <a:moveTo>
                    <a:pt x="0" y="100076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9205467" y="0"/>
                  </a:lnTo>
                  <a:lnTo>
                    <a:pt x="9244411" y="7868"/>
                  </a:lnTo>
                  <a:lnTo>
                    <a:pt x="9276222" y="29321"/>
                  </a:lnTo>
                  <a:lnTo>
                    <a:pt x="9297675" y="61132"/>
                  </a:lnTo>
                  <a:lnTo>
                    <a:pt x="9305544" y="100076"/>
                  </a:lnTo>
                  <a:lnTo>
                    <a:pt x="9305544" y="1507744"/>
                  </a:lnTo>
                  <a:lnTo>
                    <a:pt x="9297675" y="1546687"/>
                  </a:lnTo>
                  <a:lnTo>
                    <a:pt x="9276222" y="1578498"/>
                  </a:lnTo>
                  <a:lnTo>
                    <a:pt x="9244411" y="1599951"/>
                  </a:lnTo>
                  <a:lnTo>
                    <a:pt x="9205467" y="1607820"/>
                  </a:lnTo>
                  <a:lnTo>
                    <a:pt x="100075" y="1607820"/>
                  </a:lnTo>
                  <a:lnTo>
                    <a:pt x="61132" y="1599951"/>
                  </a:lnTo>
                  <a:lnTo>
                    <a:pt x="29321" y="1578498"/>
                  </a:lnTo>
                  <a:lnTo>
                    <a:pt x="7868" y="1546687"/>
                  </a:lnTo>
                  <a:lnTo>
                    <a:pt x="0" y="1507744"/>
                  </a:lnTo>
                  <a:lnTo>
                    <a:pt x="0" y="100076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4799838" y="5150358"/>
            <a:ext cx="8486775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Musudan</a:t>
            </a:r>
            <a:r>
              <a:rPr dirty="0" sz="2150" spc="8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Missile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There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reports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potentially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acquiring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access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modified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versions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versions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Musudan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medium-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ballistic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Korea.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0"/>
            <a:ext cx="36576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92835"/>
            <a:ext cx="545719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Implications</a:t>
            </a:r>
            <a:r>
              <a:rPr dirty="0" spc="-30"/>
              <a:t> </a:t>
            </a:r>
            <a:r>
              <a:rPr dirty="0"/>
              <a:t>for</a:t>
            </a:r>
            <a:r>
              <a:rPr dirty="0" spc="-20"/>
              <a:t> </a:t>
            </a:r>
            <a:r>
              <a:rPr dirty="0" spc="-10"/>
              <a:t>Israel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912875" y="2019300"/>
            <a:ext cx="1282065" cy="5218430"/>
            <a:chOff x="912875" y="2019300"/>
            <a:chExt cx="1282065" cy="5218430"/>
          </a:xfrm>
        </p:grpSpPr>
        <p:sp>
          <p:nvSpPr>
            <p:cNvPr id="5" name="object 5" descr=""/>
            <p:cNvSpPr/>
            <p:nvPr/>
          </p:nvSpPr>
          <p:spPr>
            <a:xfrm>
              <a:off x="1144524" y="2019299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95" y="1739"/>
                  </a:lnTo>
                  <a:lnTo>
                    <a:pt x="22098" y="0"/>
                  </a:lnTo>
                  <a:lnTo>
                    <a:pt x="13487" y="1739"/>
                  </a:lnTo>
                  <a:lnTo>
                    <a:pt x="6464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64" y="5211711"/>
                  </a:lnTo>
                  <a:lnTo>
                    <a:pt x="13487" y="5216449"/>
                  </a:lnTo>
                  <a:lnTo>
                    <a:pt x="22098" y="5218176"/>
                  </a:lnTo>
                  <a:lnTo>
                    <a:pt x="30695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13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49" y="485013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67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59" y="516267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066901" y="230098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67482" y="2255266"/>
            <a:ext cx="745045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Conventional</a:t>
            </a:r>
            <a:r>
              <a:rPr dirty="0" sz="2150" spc="1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Deterrent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proxies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demonstrated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substantial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conventional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deterrent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capability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against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other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adversaries.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2875" y="4079747"/>
            <a:ext cx="1282065" cy="508000"/>
            <a:chOff x="912875" y="4079747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1415795" y="4309871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19"/>
                  </a:lnTo>
                  <a:lnTo>
                    <a:pt x="755904" y="45719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066901" y="411492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67482" y="4069207"/>
            <a:ext cx="7189470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Yemen</a:t>
            </a:r>
            <a:r>
              <a:rPr dirty="0" sz="2150" spc="-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as</a:t>
            </a:r>
            <a:r>
              <a:rPr dirty="0" sz="2150" spc="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</a:t>
            </a:r>
            <a:r>
              <a:rPr dirty="0" sz="2150" spc="-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Launch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Site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Short-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fired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Yemen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more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economical,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allowing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larger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quantities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extensive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barrages.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12875" y="5893308"/>
            <a:ext cx="1282065" cy="508000"/>
            <a:chOff x="912875" y="5893308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1415795" y="6123432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755904" y="45720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66901" y="5928486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67482" y="5883021"/>
            <a:ext cx="6987540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Precision</a:t>
            </a:r>
            <a:r>
              <a:rPr dirty="0" sz="2150" spc="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Challenges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precision-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guided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defence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systems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like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Dome.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251024"/>
            <a:ext cx="494030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Missile</a:t>
            </a:r>
            <a:r>
              <a:rPr dirty="0" spc="-45"/>
              <a:t> </a:t>
            </a:r>
            <a:r>
              <a:rPr dirty="0" spc="-10"/>
              <a:t>Proliferation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389376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180459"/>
            <a:ext cx="293116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North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Korea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Korea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Iran's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programme,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providing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providing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expertise.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389376"/>
            <a:ext cx="554736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180459"/>
            <a:ext cx="289306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Russia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Russia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also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contributing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development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missile capabilities.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389376"/>
            <a:ext cx="554735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180459"/>
            <a:ext cx="3004185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Libya</a:t>
            </a:r>
            <a:endParaRPr sz="2150">
              <a:latin typeface="Trebuchet MS"/>
              <a:cs typeface="Trebuchet MS"/>
            </a:endParaRPr>
          </a:p>
          <a:p>
            <a:pPr algn="just"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Libya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become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source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illicit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weapons,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those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those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targeting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430375" y="0"/>
                </a:moveTo>
                <a:lnTo>
                  <a:pt x="199986" y="0"/>
                </a:lnTo>
                <a:lnTo>
                  <a:pt x="154131" y="5281"/>
                </a:lnTo>
                <a:lnTo>
                  <a:pt x="112037" y="20327"/>
                </a:lnTo>
                <a:lnTo>
                  <a:pt x="74904" y="43937"/>
                </a:lnTo>
                <a:lnTo>
                  <a:pt x="43934" y="74911"/>
                </a:lnTo>
                <a:lnTo>
                  <a:pt x="20326" y="112050"/>
                </a:lnTo>
                <a:lnTo>
                  <a:pt x="5281" y="154155"/>
                </a:lnTo>
                <a:lnTo>
                  <a:pt x="0" y="200025"/>
                </a:lnTo>
                <a:lnTo>
                  <a:pt x="0" y="8029613"/>
                </a:lnTo>
                <a:lnTo>
                  <a:pt x="5281" y="8075468"/>
                </a:lnTo>
                <a:lnTo>
                  <a:pt x="20326" y="8117562"/>
                </a:lnTo>
                <a:lnTo>
                  <a:pt x="43934" y="8154694"/>
                </a:lnTo>
                <a:lnTo>
                  <a:pt x="74904" y="8185664"/>
                </a:lnTo>
                <a:lnTo>
                  <a:pt x="112037" y="8209272"/>
                </a:lnTo>
                <a:lnTo>
                  <a:pt x="154131" y="8224317"/>
                </a:lnTo>
                <a:lnTo>
                  <a:pt x="199986" y="8229599"/>
                </a:lnTo>
                <a:lnTo>
                  <a:pt x="14430375" y="8229599"/>
                </a:lnTo>
                <a:lnTo>
                  <a:pt x="14476244" y="8224317"/>
                </a:lnTo>
                <a:lnTo>
                  <a:pt x="14518349" y="8209272"/>
                </a:lnTo>
                <a:lnTo>
                  <a:pt x="14555488" y="8185664"/>
                </a:lnTo>
                <a:lnTo>
                  <a:pt x="14586462" y="8154694"/>
                </a:lnTo>
                <a:lnTo>
                  <a:pt x="14610072" y="8117562"/>
                </a:lnTo>
                <a:lnTo>
                  <a:pt x="14625118" y="8075468"/>
                </a:lnTo>
                <a:lnTo>
                  <a:pt x="14630400" y="8029613"/>
                </a:lnTo>
                <a:lnTo>
                  <a:pt x="14630400" y="200025"/>
                </a:lnTo>
                <a:lnTo>
                  <a:pt x="14625118" y="154155"/>
                </a:lnTo>
                <a:lnTo>
                  <a:pt x="14610072" y="112050"/>
                </a:lnTo>
                <a:lnTo>
                  <a:pt x="14586462" y="74911"/>
                </a:lnTo>
                <a:lnTo>
                  <a:pt x="14555488" y="43937"/>
                </a:lnTo>
                <a:lnTo>
                  <a:pt x="14518349" y="20327"/>
                </a:lnTo>
                <a:lnTo>
                  <a:pt x="14476244" y="5281"/>
                </a:lnTo>
                <a:lnTo>
                  <a:pt x="14430375" y="0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0882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Escalating</a:t>
            </a:r>
            <a:r>
              <a:rPr dirty="0" spc="-105"/>
              <a:t> </a:t>
            </a:r>
            <a:r>
              <a:rPr dirty="0" spc="-509"/>
              <a:t>T</a:t>
            </a:r>
            <a:r>
              <a:rPr dirty="0" spc="35"/>
              <a:t>ensions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7588" y="2833116"/>
            <a:ext cx="10555223" cy="88849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339085" y="4069207"/>
            <a:ext cx="286893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Threatening</a:t>
            </a:r>
            <a:r>
              <a:rPr dirty="0" sz="2150" spc="1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Rhetoric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proxies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continue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continue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issue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threatening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threatening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rhetoric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towards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towards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other adversaries.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857494" y="4069207"/>
            <a:ext cx="243903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Deadly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Strikes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introduction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more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accurate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powerful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makes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strikes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against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deadlier.</a:t>
            </a:r>
            <a:endParaRPr sz="17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376029" y="4069207"/>
            <a:ext cx="269875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Regional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Instability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build-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up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weapons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both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governments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terrorist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groups,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contributes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instability.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56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10"/>
              <a:t>Conclusion</a:t>
            </a:r>
          </a:p>
        </p:txBody>
      </p:sp>
      <p:sp>
        <p:nvSpPr>
          <p:cNvPr id="3" name="object 3" descr=""/>
          <p:cNvSpPr/>
          <p:nvPr/>
        </p:nvSpPr>
        <p:spPr>
          <a:xfrm>
            <a:off x="2045207" y="4376928"/>
            <a:ext cx="10540365" cy="614680"/>
          </a:xfrm>
          <a:custGeom>
            <a:avLst/>
            <a:gdLst/>
            <a:ahLst/>
            <a:cxnLst/>
            <a:rect l="l" t="t" r="r" b="b"/>
            <a:pathLst>
              <a:path w="10540365" h="614679">
                <a:moveTo>
                  <a:pt x="10539984" y="0"/>
                </a:moveTo>
                <a:lnTo>
                  <a:pt x="0" y="0"/>
                </a:lnTo>
                <a:lnTo>
                  <a:pt x="0" y="614172"/>
                </a:lnTo>
                <a:lnTo>
                  <a:pt x="10539984" y="614172"/>
                </a:lnTo>
                <a:lnTo>
                  <a:pt x="10539984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2034539" y="3136392"/>
            <a:ext cx="10563225" cy="3096895"/>
            <a:chOff x="2034539" y="3136392"/>
            <a:chExt cx="10563225" cy="3096895"/>
          </a:xfrm>
        </p:grpSpPr>
        <p:sp>
          <p:nvSpPr>
            <p:cNvPr id="5" name="object 5" descr=""/>
            <p:cNvSpPr/>
            <p:nvPr/>
          </p:nvSpPr>
          <p:spPr>
            <a:xfrm>
              <a:off x="2038349" y="3140202"/>
              <a:ext cx="10555605" cy="3089275"/>
            </a:xfrm>
            <a:custGeom>
              <a:avLst/>
              <a:gdLst/>
              <a:ahLst/>
              <a:cxnLst/>
              <a:rect l="l" t="t" r="r" b="b"/>
              <a:pathLst>
                <a:path w="10555605" h="3089275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98" y="7848"/>
                  </a:lnTo>
                  <a:lnTo>
                    <a:pt x="10525966" y="29257"/>
                  </a:lnTo>
                  <a:lnTo>
                    <a:pt x="10547375" y="61025"/>
                  </a:lnTo>
                  <a:lnTo>
                    <a:pt x="10555224" y="99949"/>
                  </a:lnTo>
                  <a:lnTo>
                    <a:pt x="10555224" y="2989199"/>
                  </a:lnTo>
                  <a:lnTo>
                    <a:pt x="10547375" y="3028122"/>
                  </a:lnTo>
                  <a:lnTo>
                    <a:pt x="10525966" y="3059890"/>
                  </a:lnTo>
                  <a:lnTo>
                    <a:pt x="10494198" y="3081299"/>
                  </a:lnTo>
                  <a:lnTo>
                    <a:pt x="10455275" y="3089148"/>
                  </a:lnTo>
                  <a:lnTo>
                    <a:pt x="99949" y="3089148"/>
                  </a:lnTo>
                  <a:lnTo>
                    <a:pt x="61025" y="3081299"/>
                  </a:lnTo>
                  <a:lnTo>
                    <a:pt x="29257" y="3059890"/>
                  </a:lnTo>
                  <a:lnTo>
                    <a:pt x="7848" y="3028122"/>
                  </a:lnTo>
                  <a:lnTo>
                    <a:pt x="0" y="2989199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045208" y="3147059"/>
              <a:ext cx="10540365" cy="3074035"/>
            </a:xfrm>
            <a:custGeom>
              <a:avLst/>
              <a:gdLst/>
              <a:ahLst/>
              <a:cxnLst/>
              <a:rect l="l" t="t" r="r" b="b"/>
              <a:pathLst>
                <a:path w="10540365" h="3074035">
                  <a:moveTo>
                    <a:pt x="10539971" y="2459748"/>
                  </a:moveTo>
                  <a:lnTo>
                    <a:pt x="0" y="2459748"/>
                  </a:lnTo>
                  <a:lnTo>
                    <a:pt x="0" y="3073908"/>
                  </a:lnTo>
                  <a:lnTo>
                    <a:pt x="10539971" y="3073908"/>
                  </a:lnTo>
                  <a:lnTo>
                    <a:pt x="10539971" y="2459748"/>
                  </a:lnTo>
                  <a:close/>
                </a:path>
                <a:path w="10540365" h="3074035">
                  <a:moveTo>
                    <a:pt x="10539971" y="0"/>
                  </a:moveTo>
                  <a:lnTo>
                    <a:pt x="0" y="0"/>
                  </a:lnTo>
                  <a:lnTo>
                    <a:pt x="0" y="614172"/>
                  </a:lnTo>
                  <a:lnTo>
                    <a:pt x="10539971" y="614172"/>
                  </a:lnTo>
                  <a:lnTo>
                    <a:pt x="10539971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030615" y="3201227"/>
          <a:ext cx="10647045" cy="2965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54970"/>
              </a:tblGrid>
              <a:tr h="55943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Key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Takeaways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8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1531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Iran's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ballistic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missile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programme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has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significant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anti-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Israel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agenda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9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61404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Iran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has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acquired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advanced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missile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technology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North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Korea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Russia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615315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Iran's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precision-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guided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missiles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pose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growing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challenge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Israel's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missile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defence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systems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9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561340">
                <a:tc>
                  <a:txBody>
                    <a:bodyPr/>
                    <a:lstStyle/>
                    <a:p>
                      <a:pPr marL="32067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750" spc="-6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proliferation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deadly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weapons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Middle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East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escalating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regional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tensions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863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99021" y="2777489"/>
            <a:ext cx="6113780" cy="189801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dirty="0" sz="6000"/>
              <a:t>Iran's</a:t>
            </a:r>
            <a:r>
              <a:rPr dirty="0" sz="6000" spc="-350"/>
              <a:t> </a:t>
            </a:r>
            <a:r>
              <a:rPr dirty="0" sz="6000"/>
              <a:t>Activities</a:t>
            </a:r>
            <a:r>
              <a:rPr dirty="0" sz="6000" spc="-20"/>
              <a:t> </a:t>
            </a:r>
            <a:r>
              <a:rPr dirty="0" sz="6000" spc="-25"/>
              <a:t>at Sea</a:t>
            </a:r>
            <a:endParaRPr sz="6000"/>
          </a:p>
        </p:txBody>
      </p:sp>
      <p:sp>
        <p:nvSpPr>
          <p:cNvPr id="4" name="object 4" descr=""/>
          <p:cNvSpPr/>
          <p:nvPr/>
        </p:nvSpPr>
        <p:spPr>
          <a:xfrm>
            <a:off x="6320790" y="5061965"/>
            <a:ext cx="355600" cy="356870"/>
          </a:xfrm>
          <a:custGeom>
            <a:avLst/>
            <a:gdLst/>
            <a:ahLst/>
            <a:cxnLst/>
            <a:rect l="l" t="t" r="r" b="b"/>
            <a:pathLst>
              <a:path w="355600" h="356870">
                <a:moveTo>
                  <a:pt x="0" y="177545"/>
                </a:moveTo>
                <a:lnTo>
                  <a:pt x="6342" y="130351"/>
                </a:lnTo>
                <a:lnTo>
                  <a:pt x="24242" y="87940"/>
                </a:lnTo>
                <a:lnTo>
                  <a:pt x="52006" y="52006"/>
                </a:lnTo>
                <a:lnTo>
                  <a:pt x="87940" y="24242"/>
                </a:lnTo>
                <a:lnTo>
                  <a:pt x="130351" y="6342"/>
                </a:lnTo>
                <a:lnTo>
                  <a:pt x="177546" y="0"/>
                </a:lnTo>
                <a:lnTo>
                  <a:pt x="224740" y="6342"/>
                </a:lnTo>
                <a:lnTo>
                  <a:pt x="267151" y="24242"/>
                </a:lnTo>
                <a:lnTo>
                  <a:pt x="303085" y="52006"/>
                </a:lnTo>
                <a:lnTo>
                  <a:pt x="330849" y="87940"/>
                </a:lnTo>
                <a:lnTo>
                  <a:pt x="348749" y="130351"/>
                </a:lnTo>
                <a:lnTo>
                  <a:pt x="355091" y="177545"/>
                </a:lnTo>
                <a:lnTo>
                  <a:pt x="355091" y="179069"/>
                </a:lnTo>
                <a:lnTo>
                  <a:pt x="348749" y="226264"/>
                </a:lnTo>
                <a:lnTo>
                  <a:pt x="330849" y="268675"/>
                </a:lnTo>
                <a:lnTo>
                  <a:pt x="303085" y="304609"/>
                </a:lnTo>
                <a:lnTo>
                  <a:pt x="267151" y="332373"/>
                </a:lnTo>
                <a:lnTo>
                  <a:pt x="224740" y="350273"/>
                </a:lnTo>
                <a:lnTo>
                  <a:pt x="177546" y="356615"/>
                </a:lnTo>
                <a:lnTo>
                  <a:pt x="130351" y="350273"/>
                </a:lnTo>
                <a:lnTo>
                  <a:pt x="87940" y="332373"/>
                </a:lnTo>
                <a:lnTo>
                  <a:pt x="52006" y="304609"/>
                </a:lnTo>
                <a:lnTo>
                  <a:pt x="24242" y="268675"/>
                </a:lnTo>
                <a:lnTo>
                  <a:pt x="6342" y="226264"/>
                </a:lnTo>
                <a:lnTo>
                  <a:pt x="0" y="179069"/>
                </a:lnTo>
                <a:lnTo>
                  <a:pt x="0" y="177545"/>
                </a:lnTo>
                <a:close/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0"/>
            <a:ext cx="36576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92835"/>
            <a:ext cx="849439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Securing</a:t>
            </a:r>
            <a:r>
              <a:rPr dirty="0" spc="-30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/>
              <a:t>Bab</a:t>
            </a:r>
            <a:r>
              <a:rPr dirty="0" spc="-35"/>
              <a:t> </a:t>
            </a:r>
            <a:r>
              <a:rPr dirty="0" spc="-10"/>
              <a:t>El-</a:t>
            </a:r>
            <a:r>
              <a:rPr dirty="0"/>
              <a:t>Mandeb</a:t>
            </a:r>
            <a:r>
              <a:rPr dirty="0" spc="-35"/>
              <a:t> </a:t>
            </a:r>
            <a:r>
              <a:rPr dirty="0" spc="-10"/>
              <a:t>Strait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912875" y="2019300"/>
            <a:ext cx="1282065" cy="5218430"/>
            <a:chOff x="912875" y="2019300"/>
            <a:chExt cx="1282065" cy="5218430"/>
          </a:xfrm>
        </p:grpSpPr>
        <p:sp>
          <p:nvSpPr>
            <p:cNvPr id="5" name="object 5" descr=""/>
            <p:cNvSpPr/>
            <p:nvPr/>
          </p:nvSpPr>
          <p:spPr>
            <a:xfrm>
              <a:off x="1144524" y="2019299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95" y="1739"/>
                  </a:lnTo>
                  <a:lnTo>
                    <a:pt x="22098" y="0"/>
                  </a:lnTo>
                  <a:lnTo>
                    <a:pt x="13487" y="1739"/>
                  </a:lnTo>
                  <a:lnTo>
                    <a:pt x="6464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64" y="5211711"/>
                  </a:lnTo>
                  <a:lnTo>
                    <a:pt x="13487" y="5216449"/>
                  </a:lnTo>
                  <a:lnTo>
                    <a:pt x="22098" y="5218176"/>
                  </a:lnTo>
                  <a:lnTo>
                    <a:pt x="30695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13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49" y="485013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67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59" y="516267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066901" y="230098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67482" y="2255266"/>
            <a:ext cx="6941820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Houthi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Rebels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sponsors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Houthi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rebels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consolidate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over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Bab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El-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Mandeb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Strait.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2875" y="4079747"/>
            <a:ext cx="1282065" cy="508000"/>
            <a:chOff x="912875" y="4079747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1415795" y="4309871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19"/>
                  </a:lnTo>
                  <a:lnTo>
                    <a:pt x="755904" y="45719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066901" y="411492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67482" y="4069207"/>
            <a:ext cx="7362190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Strategic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Imperative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dominance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over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necessitates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effective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control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Bab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El-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Mandeb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Strait.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12875" y="5893308"/>
            <a:ext cx="1282065" cy="508000"/>
            <a:chOff x="912875" y="5893308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1415795" y="6123432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755904" y="45720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66901" y="5928486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67482" y="5883021"/>
            <a:ext cx="7167880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Sejil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Missile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Sejil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180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km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range,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launched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Yemen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reach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any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point</a:t>
            </a:r>
            <a:r>
              <a:rPr dirty="0" sz="175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Sea.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266263"/>
            <a:ext cx="6817359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Influence</a:t>
            </a:r>
            <a:r>
              <a:rPr dirty="0" spc="-65"/>
              <a:t> </a:t>
            </a:r>
            <a:r>
              <a:rPr dirty="0"/>
              <a:t>in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30"/>
              <a:t> </a:t>
            </a:r>
            <a:r>
              <a:rPr dirty="0"/>
              <a:t>Suez</a:t>
            </a:r>
            <a:r>
              <a:rPr dirty="0" spc="-35"/>
              <a:t> </a:t>
            </a:r>
            <a:r>
              <a:rPr dirty="0" spc="-10"/>
              <a:t>Canal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528517"/>
            <a:ext cx="1844039" cy="7023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Geopolitical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Considerations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4429176"/>
            <a:ext cx="2844800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ships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Suez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defined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 interests.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528517"/>
            <a:ext cx="237871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Economic</a:t>
            </a:r>
            <a:r>
              <a:rPr dirty="0" sz="2150" spc="9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Interests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081957"/>
            <a:ext cx="2983230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Suez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Canal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critical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waterway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international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trade,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transportation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goods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528517"/>
            <a:ext cx="2066925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Assertive</a:t>
            </a:r>
            <a:r>
              <a:rPr dirty="0" sz="2150" spc="9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Stance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081957"/>
            <a:ext cx="2844165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assertive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stance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Suez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Canal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includes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passage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Iranian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ships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2011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2012.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6085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Navigating</a:t>
            </a:r>
            <a:r>
              <a:rPr dirty="0" spc="-20"/>
              <a:t> </a:t>
            </a:r>
            <a:r>
              <a:rPr dirty="0"/>
              <a:t>Geopolitical</a:t>
            </a:r>
            <a:r>
              <a:rPr dirty="0" spc="-105"/>
              <a:t> </a:t>
            </a:r>
            <a:r>
              <a:rPr dirty="0" spc="-490"/>
              <a:t>T</a:t>
            </a:r>
            <a:r>
              <a:rPr dirty="0" spc="55"/>
              <a:t>ensions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368750"/>
            <a:ext cx="300355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Iran's</a:t>
            </a:r>
            <a:r>
              <a:rPr dirty="0" sz="2150" spc="8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Nuclear</a:t>
            </a:r>
            <a:r>
              <a:rPr dirty="0" sz="2150" spc="-4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Ambitions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3922319"/>
            <a:ext cx="2991485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pursuit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nuclear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capabilities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heightened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creating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precarious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dynamic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implications.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368750"/>
            <a:ext cx="277368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Antagonistic</a:t>
            </a:r>
            <a:r>
              <a:rPr dirty="0" sz="2150" spc="8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Relations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3922319"/>
            <a:ext cx="2945130" cy="23361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antagonistic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relationship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fueled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by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ideological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differences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struggles,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has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contributed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constant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alert.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368750"/>
            <a:ext cx="3023235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Disruptive</a:t>
            </a:r>
            <a:r>
              <a:rPr dirty="0" sz="2150" spc="8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Sea</a:t>
            </a:r>
            <a:r>
              <a:rPr dirty="0" sz="2150" spc="-6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Activities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3922319"/>
            <a:ext cx="2836545" cy="20053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activities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sea,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potential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disruption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disruption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maritime security,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additional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Control</a:t>
            </a:r>
            <a:r>
              <a:rPr dirty="0" spc="-30"/>
              <a:t> </a:t>
            </a:r>
            <a:r>
              <a:rPr dirty="0"/>
              <a:t>over</a:t>
            </a:r>
            <a:r>
              <a:rPr dirty="0" spc="-15"/>
              <a:t> </a:t>
            </a:r>
            <a:r>
              <a:rPr dirty="0"/>
              <a:t>the Strait</a:t>
            </a:r>
            <a:r>
              <a:rPr dirty="0" spc="-30"/>
              <a:t> </a:t>
            </a:r>
            <a:r>
              <a:rPr dirty="0"/>
              <a:t>of </a:t>
            </a:r>
            <a:r>
              <a:rPr dirty="0" spc="-10"/>
              <a:t>Hormuz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630423"/>
            <a:ext cx="5173980" cy="1948180"/>
            <a:chOff x="2034539" y="2630423"/>
            <a:chExt cx="5173980" cy="194818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634233"/>
              <a:ext cx="5166360" cy="1940560"/>
            </a:xfrm>
            <a:custGeom>
              <a:avLst/>
              <a:gdLst/>
              <a:ahLst/>
              <a:cxnLst/>
              <a:rect l="l" t="t" r="r" b="b"/>
              <a:pathLst>
                <a:path w="5166359" h="1940560">
                  <a:moveTo>
                    <a:pt x="5066410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1840102"/>
                  </a:lnTo>
                  <a:lnTo>
                    <a:pt x="7866" y="1878972"/>
                  </a:lnTo>
                  <a:lnTo>
                    <a:pt x="29305" y="1910746"/>
                  </a:lnTo>
                  <a:lnTo>
                    <a:pt x="61079" y="1932185"/>
                  </a:lnTo>
                  <a:lnTo>
                    <a:pt x="99949" y="1940052"/>
                  </a:lnTo>
                  <a:lnTo>
                    <a:pt x="5066410" y="1940052"/>
                  </a:lnTo>
                  <a:lnTo>
                    <a:pt x="5105280" y="1932185"/>
                  </a:lnTo>
                  <a:lnTo>
                    <a:pt x="5137054" y="1910746"/>
                  </a:lnTo>
                  <a:lnTo>
                    <a:pt x="5158493" y="1878972"/>
                  </a:lnTo>
                  <a:lnTo>
                    <a:pt x="5166359" y="1840102"/>
                  </a:lnTo>
                  <a:lnTo>
                    <a:pt x="5166359" y="99949"/>
                  </a:lnTo>
                  <a:lnTo>
                    <a:pt x="5158493" y="61079"/>
                  </a:lnTo>
                  <a:lnTo>
                    <a:pt x="5137054" y="29305"/>
                  </a:lnTo>
                  <a:lnTo>
                    <a:pt x="5105280" y="7866"/>
                  </a:lnTo>
                  <a:lnTo>
                    <a:pt x="506641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2634233"/>
              <a:ext cx="5166360" cy="1940560"/>
            </a:xfrm>
            <a:custGeom>
              <a:avLst/>
              <a:gdLst/>
              <a:ahLst/>
              <a:cxnLst/>
              <a:rect l="l" t="t" r="r" b="b"/>
              <a:pathLst>
                <a:path w="5166359" h="194056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5066410" y="0"/>
                  </a:lnTo>
                  <a:lnTo>
                    <a:pt x="5105280" y="7866"/>
                  </a:lnTo>
                  <a:lnTo>
                    <a:pt x="5137054" y="29305"/>
                  </a:lnTo>
                  <a:lnTo>
                    <a:pt x="5158493" y="61079"/>
                  </a:lnTo>
                  <a:lnTo>
                    <a:pt x="5166359" y="99949"/>
                  </a:lnTo>
                  <a:lnTo>
                    <a:pt x="5166359" y="1840102"/>
                  </a:lnTo>
                  <a:lnTo>
                    <a:pt x="5158493" y="1878972"/>
                  </a:lnTo>
                  <a:lnTo>
                    <a:pt x="5137054" y="1910746"/>
                  </a:lnTo>
                  <a:lnTo>
                    <a:pt x="5105280" y="1932185"/>
                  </a:lnTo>
                  <a:lnTo>
                    <a:pt x="5066410" y="1940052"/>
                  </a:lnTo>
                  <a:lnTo>
                    <a:pt x="99949" y="1940052"/>
                  </a:lnTo>
                  <a:lnTo>
                    <a:pt x="61079" y="1932185"/>
                  </a:lnTo>
                  <a:lnTo>
                    <a:pt x="29305" y="1910746"/>
                  </a:lnTo>
                  <a:lnTo>
                    <a:pt x="7866" y="1878972"/>
                  </a:lnTo>
                  <a:lnTo>
                    <a:pt x="0" y="184010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346705" y="2876499"/>
            <a:ext cx="4528820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Strategic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Chokepoint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holds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substantial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over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Strait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Strait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Hormuz,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critical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maritime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chokepoint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oil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supply.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423404" y="2630423"/>
            <a:ext cx="5173980" cy="1948180"/>
            <a:chOff x="7423404" y="2630423"/>
            <a:chExt cx="5173980" cy="1948180"/>
          </a:xfrm>
        </p:grpSpPr>
        <p:sp>
          <p:nvSpPr>
            <p:cNvPr id="8" name="object 8" descr=""/>
            <p:cNvSpPr/>
            <p:nvPr/>
          </p:nvSpPr>
          <p:spPr>
            <a:xfrm>
              <a:off x="7427214" y="2634233"/>
              <a:ext cx="5166360" cy="1940560"/>
            </a:xfrm>
            <a:custGeom>
              <a:avLst/>
              <a:gdLst/>
              <a:ahLst/>
              <a:cxnLst/>
              <a:rect l="l" t="t" r="r" b="b"/>
              <a:pathLst>
                <a:path w="5166359" h="1940560">
                  <a:moveTo>
                    <a:pt x="5066410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1840102"/>
                  </a:lnTo>
                  <a:lnTo>
                    <a:pt x="7866" y="1878972"/>
                  </a:lnTo>
                  <a:lnTo>
                    <a:pt x="29305" y="1910746"/>
                  </a:lnTo>
                  <a:lnTo>
                    <a:pt x="61079" y="1932185"/>
                  </a:lnTo>
                  <a:lnTo>
                    <a:pt x="99949" y="1940052"/>
                  </a:lnTo>
                  <a:lnTo>
                    <a:pt x="5066410" y="1940052"/>
                  </a:lnTo>
                  <a:lnTo>
                    <a:pt x="5105280" y="1932185"/>
                  </a:lnTo>
                  <a:lnTo>
                    <a:pt x="5137054" y="1910746"/>
                  </a:lnTo>
                  <a:lnTo>
                    <a:pt x="5158493" y="1878972"/>
                  </a:lnTo>
                  <a:lnTo>
                    <a:pt x="5166359" y="1840102"/>
                  </a:lnTo>
                  <a:lnTo>
                    <a:pt x="5166359" y="99949"/>
                  </a:lnTo>
                  <a:lnTo>
                    <a:pt x="5158493" y="61079"/>
                  </a:lnTo>
                  <a:lnTo>
                    <a:pt x="5137054" y="29305"/>
                  </a:lnTo>
                  <a:lnTo>
                    <a:pt x="5105280" y="7866"/>
                  </a:lnTo>
                  <a:lnTo>
                    <a:pt x="506641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427214" y="2634233"/>
              <a:ext cx="5166360" cy="1940560"/>
            </a:xfrm>
            <a:custGeom>
              <a:avLst/>
              <a:gdLst/>
              <a:ahLst/>
              <a:cxnLst/>
              <a:rect l="l" t="t" r="r" b="b"/>
              <a:pathLst>
                <a:path w="5166359" h="194056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5066410" y="0"/>
                  </a:lnTo>
                  <a:lnTo>
                    <a:pt x="5105280" y="7866"/>
                  </a:lnTo>
                  <a:lnTo>
                    <a:pt x="5137054" y="29305"/>
                  </a:lnTo>
                  <a:lnTo>
                    <a:pt x="5158493" y="61079"/>
                  </a:lnTo>
                  <a:lnTo>
                    <a:pt x="5166359" y="99949"/>
                  </a:lnTo>
                  <a:lnTo>
                    <a:pt x="5166359" y="1840102"/>
                  </a:lnTo>
                  <a:lnTo>
                    <a:pt x="5158493" y="1878972"/>
                  </a:lnTo>
                  <a:lnTo>
                    <a:pt x="5137054" y="1910746"/>
                  </a:lnTo>
                  <a:lnTo>
                    <a:pt x="5105280" y="1932185"/>
                  </a:lnTo>
                  <a:lnTo>
                    <a:pt x="5066410" y="1940052"/>
                  </a:lnTo>
                  <a:lnTo>
                    <a:pt x="99949" y="1940052"/>
                  </a:lnTo>
                  <a:lnTo>
                    <a:pt x="61079" y="1932185"/>
                  </a:lnTo>
                  <a:lnTo>
                    <a:pt x="29305" y="1910746"/>
                  </a:lnTo>
                  <a:lnTo>
                    <a:pt x="7866" y="1878972"/>
                  </a:lnTo>
                  <a:lnTo>
                    <a:pt x="0" y="184010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2034539" y="4791455"/>
            <a:ext cx="5173980" cy="1948180"/>
            <a:chOff x="2034539" y="4791455"/>
            <a:chExt cx="5173980" cy="1948180"/>
          </a:xfrm>
        </p:grpSpPr>
        <p:sp>
          <p:nvSpPr>
            <p:cNvPr id="11" name="object 11" descr=""/>
            <p:cNvSpPr/>
            <p:nvPr/>
          </p:nvSpPr>
          <p:spPr>
            <a:xfrm>
              <a:off x="2038349" y="4795265"/>
              <a:ext cx="5166360" cy="1940560"/>
            </a:xfrm>
            <a:custGeom>
              <a:avLst/>
              <a:gdLst/>
              <a:ahLst/>
              <a:cxnLst/>
              <a:rect l="l" t="t" r="r" b="b"/>
              <a:pathLst>
                <a:path w="5166359" h="1940559">
                  <a:moveTo>
                    <a:pt x="5066410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1840103"/>
                  </a:lnTo>
                  <a:lnTo>
                    <a:pt x="7866" y="1878972"/>
                  </a:lnTo>
                  <a:lnTo>
                    <a:pt x="29305" y="1910746"/>
                  </a:lnTo>
                  <a:lnTo>
                    <a:pt x="61079" y="1932185"/>
                  </a:lnTo>
                  <a:lnTo>
                    <a:pt x="99949" y="1940052"/>
                  </a:lnTo>
                  <a:lnTo>
                    <a:pt x="5066410" y="1940052"/>
                  </a:lnTo>
                  <a:lnTo>
                    <a:pt x="5105280" y="1932185"/>
                  </a:lnTo>
                  <a:lnTo>
                    <a:pt x="5137054" y="1910746"/>
                  </a:lnTo>
                  <a:lnTo>
                    <a:pt x="5158493" y="1878972"/>
                  </a:lnTo>
                  <a:lnTo>
                    <a:pt x="5166359" y="1840103"/>
                  </a:lnTo>
                  <a:lnTo>
                    <a:pt x="5166359" y="99949"/>
                  </a:lnTo>
                  <a:lnTo>
                    <a:pt x="5158493" y="61079"/>
                  </a:lnTo>
                  <a:lnTo>
                    <a:pt x="5137054" y="29305"/>
                  </a:lnTo>
                  <a:lnTo>
                    <a:pt x="5105280" y="7866"/>
                  </a:lnTo>
                  <a:lnTo>
                    <a:pt x="506641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038349" y="4795265"/>
              <a:ext cx="5166360" cy="1940560"/>
            </a:xfrm>
            <a:custGeom>
              <a:avLst/>
              <a:gdLst/>
              <a:ahLst/>
              <a:cxnLst/>
              <a:rect l="l" t="t" r="r" b="b"/>
              <a:pathLst>
                <a:path w="5166359" h="1940559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5066410" y="0"/>
                  </a:lnTo>
                  <a:lnTo>
                    <a:pt x="5105280" y="7866"/>
                  </a:lnTo>
                  <a:lnTo>
                    <a:pt x="5137054" y="29305"/>
                  </a:lnTo>
                  <a:lnTo>
                    <a:pt x="5158493" y="61079"/>
                  </a:lnTo>
                  <a:lnTo>
                    <a:pt x="5166359" y="99949"/>
                  </a:lnTo>
                  <a:lnTo>
                    <a:pt x="5166359" y="1840103"/>
                  </a:lnTo>
                  <a:lnTo>
                    <a:pt x="5158493" y="1878972"/>
                  </a:lnTo>
                  <a:lnTo>
                    <a:pt x="5137054" y="1910746"/>
                  </a:lnTo>
                  <a:lnTo>
                    <a:pt x="5105280" y="1932185"/>
                  </a:lnTo>
                  <a:lnTo>
                    <a:pt x="5066410" y="1940052"/>
                  </a:lnTo>
                  <a:lnTo>
                    <a:pt x="99949" y="1940052"/>
                  </a:lnTo>
                  <a:lnTo>
                    <a:pt x="61079" y="1932185"/>
                  </a:lnTo>
                  <a:lnTo>
                    <a:pt x="29305" y="1910746"/>
                  </a:lnTo>
                  <a:lnTo>
                    <a:pt x="7866" y="1878972"/>
                  </a:lnTo>
                  <a:lnTo>
                    <a:pt x="0" y="184010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2346705" y="5039359"/>
            <a:ext cx="4468495" cy="14789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Assertive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Behavior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occasionally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threatened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block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disrupt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passage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vessels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Strait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Hormuz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tool.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7423404" y="4791455"/>
            <a:ext cx="5173980" cy="1948180"/>
            <a:chOff x="7423404" y="4791455"/>
            <a:chExt cx="5173980" cy="1948180"/>
          </a:xfrm>
        </p:grpSpPr>
        <p:sp>
          <p:nvSpPr>
            <p:cNvPr id="15" name="object 15" descr=""/>
            <p:cNvSpPr/>
            <p:nvPr/>
          </p:nvSpPr>
          <p:spPr>
            <a:xfrm>
              <a:off x="7427214" y="4795265"/>
              <a:ext cx="5166360" cy="1940560"/>
            </a:xfrm>
            <a:custGeom>
              <a:avLst/>
              <a:gdLst/>
              <a:ahLst/>
              <a:cxnLst/>
              <a:rect l="l" t="t" r="r" b="b"/>
              <a:pathLst>
                <a:path w="5166359" h="1940559">
                  <a:moveTo>
                    <a:pt x="5066410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1840103"/>
                  </a:lnTo>
                  <a:lnTo>
                    <a:pt x="7866" y="1878972"/>
                  </a:lnTo>
                  <a:lnTo>
                    <a:pt x="29305" y="1910746"/>
                  </a:lnTo>
                  <a:lnTo>
                    <a:pt x="61079" y="1932185"/>
                  </a:lnTo>
                  <a:lnTo>
                    <a:pt x="99949" y="1940052"/>
                  </a:lnTo>
                  <a:lnTo>
                    <a:pt x="5066410" y="1940052"/>
                  </a:lnTo>
                  <a:lnTo>
                    <a:pt x="5105280" y="1932185"/>
                  </a:lnTo>
                  <a:lnTo>
                    <a:pt x="5137054" y="1910746"/>
                  </a:lnTo>
                  <a:lnTo>
                    <a:pt x="5158493" y="1878972"/>
                  </a:lnTo>
                  <a:lnTo>
                    <a:pt x="5166359" y="1840103"/>
                  </a:lnTo>
                  <a:lnTo>
                    <a:pt x="5166359" y="99949"/>
                  </a:lnTo>
                  <a:lnTo>
                    <a:pt x="5158493" y="61079"/>
                  </a:lnTo>
                  <a:lnTo>
                    <a:pt x="5137054" y="29305"/>
                  </a:lnTo>
                  <a:lnTo>
                    <a:pt x="5105280" y="7866"/>
                  </a:lnTo>
                  <a:lnTo>
                    <a:pt x="506641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427214" y="4795265"/>
              <a:ext cx="5166360" cy="1940560"/>
            </a:xfrm>
            <a:custGeom>
              <a:avLst/>
              <a:gdLst/>
              <a:ahLst/>
              <a:cxnLst/>
              <a:rect l="l" t="t" r="r" b="b"/>
              <a:pathLst>
                <a:path w="5166359" h="1940559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5066410" y="0"/>
                  </a:lnTo>
                  <a:lnTo>
                    <a:pt x="5105280" y="7866"/>
                  </a:lnTo>
                  <a:lnTo>
                    <a:pt x="5137054" y="29305"/>
                  </a:lnTo>
                  <a:lnTo>
                    <a:pt x="5158493" y="61079"/>
                  </a:lnTo>
                  <a:lnTo>
                    <a:pt x="5166359" y="99949"/>
                  </a:lnTo>
                  <a:lnTo>
                    <a:pt x="5166359" y="1840103"/>
                  </a:lnTo>
                  <a:lnTo>
                    <a:pt x="5158493" y="1878972"/>
                  </a:lnTo>
                  <a:lnTo>
                    <a:pt x="5137054" y="1910746"/>
                  </a:lnTo>
                  <a:lnTo>
                    <a:pt x="5105280" y="1932185"/>
                  </a:lnTo>
                  <a:lnTo>
                    <a:pt x="5066410" y="1940052"/>
                  </a:lnTo>
                  <a:lnTo>
                    <a:pt x="99949" y="1940052"/>
                  </a:lnTo>
                  <a:lnTo>
                    <a:pt x="61079" y="1932185"/>
                  </a:lnTo>
                  <a:lnTo>
                    <a:pt x="29305" y="1910746"/>
                  </a:lnTo>
                  <a:lnTo>
                    <a:pt x="7866" y="1878972"/>
                  </a:lnTo>
                  <a:lnTo>
                    <a:pt x="0" y="184010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7735569" y="2876499"/>
            <a:ext cx="4424045" cy="36417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Geopolitical</a:t>
            </a:r>
            <a:r>
              <a:rPr dirty="0" sz="2150" spc="8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Leverage</a:t>
            </a:r>
            <a:endParaRPr sz="2150">
              <a:latin typeface="Trebuchet MS"/>
              <a:cs typeface="Trebuchet MS"/>
            </a:endParaRPr>
          </a:p>
          <a:p>
            <a:pPr marL="12700" marR="315595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Strait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Hormuz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afford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considerable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leverage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energy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markets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 dynamics.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Naval</a:t>
            </a:r>
            <a:r>
              <a:rPr dirty="0" sz="2150" spc="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Capabilities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naval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capabilities,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IRGC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Navy,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reinforce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position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Strait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Hormuz.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996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Aggression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/>
              <a:t>Gulf</a:t>
            </a:r>
            <a:r>
              <a:rPr dirty="0" spc="-35"/>
              <a:t> </a:t>
            </a:r>
            <a:r>
              <a:rPr dirty="0"/>
              <a:t>of</a:t>
            </a:r>
            <a:r>
              <a:rPr dirty="0" spc="-265"/>
              <a:t> </a:t>
            </a:r>
            <a:r>
              <a:rPr dirty="0" spc="-20"/>
              <a:t>Aden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089148"/>
            <a:ext cx="508000" cy="509270"/>
            <a:chOff x="2034539" y="3089148"/>
            <a:chExt cx="508000" cy="50927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092958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80" h="501650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401446"/>
                  </a:lnTo>
                  <a:lnTo>
                    <a:pt x="7848" y="440370"/>
                  </a:lnTo>
                  <a:lnTo>
                    <a:pt x="29257" y="472138"/>
                  </a:lnTo>
                  <a:lnTo>
                    <a:pt x="61025" y="493547"/>
                  </a:lnTo>
                  <a:lnTo>
                    <a:pt x="99949" y="501395"/>
                  </a:lnTo>
                  <a:lnTo>
                    <a:pt x="399923" y="501395"/>
                  </a:lnTo>
                  <a:lnTo>
                    <a:pt x="438846" y="493547"/>
                  </a:lnTo>
                  <a:lnTo>
                    <a:pt x="470614" y="472138"/>
                  </a:lnTo>
                  <a:lnTo>
                    <a:pt x="492023" y="440370"/>
                  </a:lnTo>
                  <a:lnTo>
                    <a:pt x="499872" y="401446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3092958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80" h="50165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401446"/>
                  </a:lnTo>
                  <a:lnTo>
                    <a:pt x="492023" y="440370"/>
                  </a:lnTo>
                  <a:lnTo>
                    <a:pt x="470614" y="472138"/>
                  </a:lnTo>
                  <a:lnTo>
                    <a:pt x="438846" y="493547"/>
                  </a:lnTo>
                  <a:lnTo>
                    <a:pt x="399923" y="501395"/>
                  </a:lnTo>
                  <a:lnTo>
                    <a:pt x="99949" y="501395"/>
                  </a:lnTo>
                  <a:lnTo>
                    <a:pt x="61025" y="493547"/>
                  </a:lnTo>
                  <a:lnTo>
                    <a:pt x="29257" y="472138"/>
                  </a:lnTo>
                  <a:lnTo>
                    <a:pt x="7848" y="440370"/>
                  </a:lnTo>
                  <a:lnTo>
                    <a:pt x="0" y="401446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188591" y="3124580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38957" y="3106369"/>
            <a:ext cx="3994785" cy="14789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Vital</a:t>
            </a:r>
            <a:r>
              <a:rPr dirty="0" sz="2150" spc="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Waterway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Gulf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Aden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serves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crucial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maritime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route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trade,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including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energy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resources.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423404" y="3089148"/>
            <a:ext cx="508000" cy="509270"/>
            <a:chOff x="7423404" y="3089148"/>
            <a:chExt cx="508000" cy="509270"/>
          </a:xfrm>
        </p:grpSpPr>
        <p:sp>
          <p:nvSpPr>
            <p:cNvPr id="9" name="object 9" descr=""/>
            <p:cNvSpPr/>
            <p:nvPr/>
          </p:nvSpPr>
          <p:spPr>
            <a:xfrm>
              <a:off x="7427214" y="3092958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79" h="501650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401446"/>
                  </a:lnTo>
                  <a:lnTo>
                    <a:pt x="7848" y="440370"/>
                  </a:lnTo>
                  <a:lnTo>
                    <a:pt x="29257" y="472138"/>
                  </a:lnTo>
                  <a:lnTo>
                    <a:pt x="61025" y="493547"/>
                  </a:lnTo>
                  <a:lnTo>
                    <a:pt x="99949" y="501395"/>
                  </a:lnTo>
                  <a:lnTo>
                    <a:pt x="399922" y="501395"/>
                  </a:lnTo>
                  <a:lnTo>
                    <a:pt x="438846" y="493547"/>
                  </a:lnTo>
                  <a:lnTo>
                    <a:pt x="470614" y="472138"/>
                  </a:lnTo>
                  <a:lnTo>
                    <a:pt x="492023" y="440370"/>
                  </a:lnTo>
                  <a:lnTo>
                    <a:pt x="499871" y="401446"/>
                  </a:lnTo>
                  <a:lnTo>
                    <a:pt x="499871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427214" y="3092958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79" h="50165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9"/>
                  </a:lnTo>
                  <a:lnTo>
                    <a:pt x="499871" y="401446"/>
                  </a:lnTo>
                  <a:lnTo>
                    <a:pt x="492023" y="440370"/>
                  </a:lnTo>
                  <a:lnTo>
                    <a:pt x="470614" y="472138"/>
                  </a:lnTo>
                  <a:lnTo>
                    <a:pt x="438846" y="493547"/>
                  </a:lnTo>
                  <a:lnTo>
                    <a:pt x="399922" y="501395"/>
                  </a:lnTo>
                  <a:lnTo>
                    <a:pt x="99949" y="501395"/>
                  </a:lnTo>
                  <a:lnTo>
                    <a:pt x="61025" y="493547"/>
                  </a:lnTo>
                  <a:lnTo>
                    <a:pt x="29257" y="472138"/>
                  </a:lnTo>
                  <a:lnTo>
                    <a:pt x="7848" y="440370"/>
                  </a:lnTo>
                  <a:lnTo>
                    <a:pt x="0" y="401446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577455" y="3124580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227821" y="3106369"/>
            <a:ext cx="4094479" cy="14789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Houthi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Support</a:t>
            </a:r>
            <a:endParaRPr sz="2150">
              <a:latin typeface="Trebuchet MS"/>
              <a:cs typeface="Trebuchet MS"/>
            </a:endParaRPr>
          </a:p>
          <a:p>
            <a:pPr algn="just"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Houthi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rebels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Yemen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exacerbated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2034539" y="5041391"/>
            <a:ext cx="508000" cy="509270"/>
            <a:chOff x="2034539" y="5041391"/>
            <a:chExt cx="508000" cy="509270"/>
          </a:xfrm>
        </p:grpSpPr>
        <p:sp>
          <p:nvSpPr>
            <p:cNvPr id="14" name="object 14" descr=""/>
            <p:cNvSpPr/>
            <p:nvPr/>
          </p:nvSpPr>
          <p:spPr>
            <a:xfrm>
              <a:off x="2038349" y="5045201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80" h="501650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401447"/>
                  </a:lnTo>
                  <a:lnTo>
                    <a:pt x="7848" y="440370"/>
                  </a:lnTo>
                  <a:lnTo>
                    <a:pt x="29257" y="472138"/>
                  </a:lnTo>
                  <a:lnTo>
                    <a:pt x="61025" y="493547"/>
                  </a:lnTo>
                  <a:lnTo>
                    <a:pt x="99949" y="501396"/>
                  </a:lnTo>
                  <a:lnTo>
                    <a:pt x="399923" y="501396"/>
                  </a:lnTo>
                  <a:lnTo>
                    <a:pt x="438846" y="493547"/>
                  </a:lnTo>
                  <a:lnTo>
                    <a:pt x="470614" y="472138"/>
                  </a:lnTo>
                  <a:lnTo>
                    <a:pt x="492023" y="440370"/>
                  </a:lnTo>
                  <a:lnTo>
                    <a:pt x="499872" y="401447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038349" y="5045201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80" h="50165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401447"/>
                  </a:lnTo>
                  <a:lnTo>
                    <a:pt x="492023" y="440370"/>
                  </a:lnTo>
                  <a:lnTo>
                    <a:pt x="470614" y="472138"/>
                  </a:lnTo>
                  <a:lnTo>
                    <a:pt x="438846" y="493547"/>
                  </a:lnTo>
                  <a:lnTo>
                    <a:pt x="399923" y="501396"/>
                  </a:lnTo>
                  <a:lnTo>
                    <a:pt x="99949" y="501396"/>
                  </a:lnTo>
                  <a:lnTo>
                    <a:pt x="61025" y="493547"/>
                  </a:lnTo>
                  <a:lnTo>
                    <a:pt x="29257" y="472138"/>
                  </a:lnTo>
                  <a:lnTo>
                    <a:pt x="7848" y="440370"/>
                  </a:lnTo>
                  <a:lnTo>
                    <a:pt x="0" y="401447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2188591" y="50772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838957" y="5059426"/>
            <a:ext cx="4211320" cy="14789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Arms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Smuggling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alleged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arms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smuggling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support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insurgent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groups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have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contributed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instability.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7423404" y="5041391"/>
            <a:ext cx="508000" cy="509270"/>
            <a:chOff x="7423404" y="5041391"/>
            <a:chExt cx="508000" cy="509270"/>
          </a:xfrm>
        </p:grpSpPr>
        <p:sp>
          <p:nvSpPr>
            <p:cNvPr id="19" name="object 19" descr=""/>
            <p:cNvSpPr/>
            <p:nvPr/>
          </p:nvSpPr>
          <p:spPr>
            <a:xfrm>
              <a:off x="7427214" y="5045201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79" h="501650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401447"/>
                  </a:lnTo>
                  <a:lnTo>
                    <a:pt x="7848" y="440370"/>
                  </a:lnTo>
                  <a:lnTo>
                    <a:pt x="29257" y="472138"/>
                  </a:lnTo>
                  <a:lnTo>
                    <a:pt x="61025" y="493547"/>
                  </a:lnTo>
                  <a:lnTo>
                    <a:pt x="99949" y="501396"/>
                  </a:lnTo>
                  <a:lnTo>
                    <a:pt x="399922" y="501396"/>
                  </a:lnTo>
                  <a:lnTo>
                    <a:pt x="438846" y="493547"/>
                  </a:lnTo>
                  <a:lnTo>
                    <a:pt x="470614" y="472138"/>
                  </a:lnTo>
                  <a:lnTo>
                    <a:pt x="492023" y="440370"/>
                  </a:lnTo>
                  <a:lnTo>
                    <a:pt x="499871" y="401447"/>
                  </a:lnTo>
                  <a:lnTo>
                    <a:pt x="499871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427214" y="5045201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79" h="50165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9"/>
                  </a:lnTo>
                  <a:lnTo>
                    <a:pt x="499871" y="401447"/>
                  </a:lnTo>
                  <a:lnTo>
                    <a:pt x="492023" y="440370"/>
                  </a:lnTo>
                  <a:lnTo>
                    <a:pt x="470614" y="472138"/>
                  </a:lnTo>
                  <a:lnTo>
                    <a:pt x="438846" y="493547"/>
                  </a:lnTo>
                  <a:lnTo>
                    <a:pt x="399922" y="501396"/>
                  </a:lnTo>
                  <a:lnTo>
                    <a:pt x="99949" y="501396"/>
                  </a:lnTo>
                  <a:lnTo>
                    <a:pt x="61025" y="493547"/>
                  </a:lnTo>
                  <a:lnTo>
                    <a:pt x="29257" y="472138"/>
                  </a:lnTo>
                  <a:lnTo>
                    <a:pt x="7848" y="440370"/>
                  </a:lnTo>
                  <a:lnTo>
                    <a:pt x="0" y="401447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7577455" y="507720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4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227821" y="5059426"/>
            <a:ext cx="4279900" cy="14789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Oil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Smuggling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IRGC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engages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oil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smuggling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Somalia,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militants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Yemen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Somalia.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418080"/>
            <a:ext cx="635254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515"/>
              <a:t>T</a:t>
            </a:r>
            <a:r>
              <a:rPr dirty="0" spc="25"/>
              <a:t>argeting</a:t>
            </a:r>
            <a:r>
              <a:rPr dirty="0" spc="-135"/>
              <a:t> </a:t>
            </a:r>
            <a:r>
              <a:rPr dirty="0"/>
              <a:t>Israel's</a:t>
            </a:r>
            <a:r>
              <a:rPr dirty="0" spc="-135"/>
              <a:t> </a:t>
            </a:r>
            <a:r>
              <a:rPr dirty="0" spc="-10"/>
              <a:t>Security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555491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346828"/>
            <a:ext cx="289623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Karine</a:t>
            </a:r>
            <a:r>
              <a:rPr dirty="0" sz="2150" spc="-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A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2002,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Seals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seized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freighter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carrying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50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tons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high-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grade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Iranian weapons.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555491"/>
            <a:ext cx="554736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346828"/>
            <a:ext cx="2860040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Calypso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Santorini</a:t>
            </a:r>
            <a:endParaRPr sz="2150">
              <a:latin typeface="Trebuchet MS"/>
              <a:cs typeface="Trebuchet MS"/>
            </a:endParaRPr>
          </a:p>
          <a:p>
            <a:pPr algn="just" marL="12700" marR="5080">
              <a:lnSpc>
                <a:spcPct val="1237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successfully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captured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ships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attempting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smuggle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arms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Lebanon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Gaza.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555491"/>
            <a:ext cx="554735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346828"/>
            <a:ext cx="267271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Francop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r>
              <a:rPr dirty="0" sz="2150" spc="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Victoria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intercepted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ships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carrying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Iranian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weapons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destined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Hezbollah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Hamas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terrorists.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0"/>
            <a:ext cx="36576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36117"/>
            <a:ext cx="873696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Challenges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5"/>
              <a:t> </a:t>
            </a:r>
            <a:r>
              <a:rPr dirty="0"/>
              <a:t>Interdicting</a:t>
            </a:r>
            <a:r>
              <a:rPr dirty="0" spc="-20"/>
              <a:t> </a:t>
            </a:r>
            <a:r>
              <a:rPr dirty="0" spc="-10"/>
              <a:t>Warships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3627" y="1962911"/>
            <a:ext cx="1110996" cy="533247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356485" y="2198370"/>
            <a:ext cx="7596505" cy="47034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International</a:t>
            </a:r>
            <a:r>
              <a:rPr dirty="0" sz="2150" spc="1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Laws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risks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falling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foul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international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laws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regarding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free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safe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passage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passage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high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seas.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Immunity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for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Iran</a:t>
            </a:r>
            <a:endParaRPr sz="2150">
              <a:latin typeface="Trebuchet MS"/>
              <a:cs typeface="Trebuchet MS"/>
            </a:endParaRPr>
          </a:p>
          <a:p>
            <a:pPr marL="12700" marR="36195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This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international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rule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gives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kind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immunity,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bolstering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Iran's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Sea.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Defending</a:t>
            </a:r>
            <a:r>
              <a:rPr dirty="0" sz="2150" spc="8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Itself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While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defending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itself,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seizes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arms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bound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terrorist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groups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nearby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nearby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territories.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424430"/>
            <a:ext cx="473583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Securing</a:t>
            </a:r>
            <a:r>
              <a:rPr dirty="0" spc="-20"/>
              <a:t> </a:t>
            </a:r>
            <a:r>
              <a:rPr dirty="0"/>
              <a:t>Sea </a:t>
            </a:r>
            <a:r>
              <a:rPr dirty="0" spc="-20"/>
              <a:t>Lanes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558540"/>
            <a:ext cx="10563225" cy="2252980"/>
            <a:chOff x="2034539" y="3558540"/>
            <a:chExt cx="10563225" cy="225298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562350"/>
              <a:ext cx="10555605" cy="2245360"/>
            </a:xfrm>
            <a:custGeom>
              <a:avLst/>
              <a:gdLst/>
              <a:ahLst/>
              <a:cxnLst/>
              <a:rect l="l" t="t" r="r" b="b"/>
              <a:pathLst>
                <a:path w="10555605" h="224536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44" y="7848"/>
                  </a:lnTo>
                  <a:lnTo>
                    <a:pt x="10525918" y="29257"/>
                  </a:lnTo>
                  <a:lnTo>
                    <a:pt x="10547357" y="61025"/>
                  </a:lnTo>
                  <a:lnTo>
                    <a:pt x="10555224" y="99949"/>
                  </a:lnTo>
                  <a:lnTo>
                    <a:pt x="10555224" y="2144903"/>
                  </a:lnTo>
                  <a:lnTo>
                    <a:pt x="10547357" y="2183826"/>
                  </a:lnTo>
                  <a:lnTo>
                    <a:pt x="10525918" y="2215594"/>
                  </a:lnTo>
                  <a:lnTo>
                    <a:pt x="10494144" y="2237003"/>
                  </a:lnTo>
                  <a:lnTo>
                    <a:pt x="10455275" y="2244852"/>
                  </a:lnTo>
                  <a:lnTo>
                    <a:pt x="99949" y="2244852"/>
                  </a:lnTo>
                  <a:lnTo>
                    <a:pt x="61025" y="2237003"/>
                  </a:lnTo>
                  <a:lnTo>
                    <a:pt x="29257" y="2215594"/>
                  </a:lnTo>
                  <a:lnTo>
                    <a:pt x="7848" y="2183826"/>
                  </a:lnTo>
                  <a:lnTo>
                    <a:pt x="0" y="214490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3569208"/>
              <a:ext cx="10538460" cy="615950"/>
            </a:xfrm>
            <a:custGeom>
              <a:avLst/>
              <a:gdLst/>
              <a:ahLst/>
              <a:cxnLst/>
              <a:rect l="l" t="t" r="r" b="b"/>
              <a:pathLst>
                <a:path w="10538460" h="615950">
                  <a:moveTo>
                    <a:pt x="10538460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10538460" y="615696"/>
                  </a:lnTo>
                  <a:lnTo>
                    <a:pt x="10538460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2030607" y="3617546"/>
          <a:ext cx="10647045" cy="2182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2815"/>
                <a:gridCol w="3547110"/>
                <a:gridCol w="3535045"/>
              </a:tblGrid>
              <a:tr h="561340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Trade</a:t>
                      </a:r>
                      <a:r>
                        <a:rPr dirty="0" sz="1750" spc="-8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Routes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Coastal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Patrols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Oil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Transport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522605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  <a:spcBef>
                          <a:spcPts val="167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Unhindered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trade</a:t>
                      </a:r>
                      <a:r>
                        <a:rPr dirty="0" sz="1750" spc="-7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routes</a:t>
                      </a:r>
                      <a:r>
                        <a:rPr dirty="0" sz="1750" spc="-6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are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272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ct val="100000"/>
                        </a:lnSpc>
                        <a:spcBef>
                          <a:spcPts val="167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Sea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lanes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used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many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2725"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167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Red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Sea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vital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route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272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essential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prospering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nations'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naval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vessels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transportation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oil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9050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industrial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nations.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patrol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750" spc="-1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coastal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regions.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through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Bab</a:t>
                      </a:r>
                      <a:r>
                        <a:rPr dirty="0" sz="1750" spc="-5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El-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Mandeb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to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4387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83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Suez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Canal.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R w="1905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86399" cy="82295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99021" y="2151963"/>
            <a:ext cx="4703445" cy="1898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Iran's</a:t>
            </a:r>
            <a:r>
              <a:rPr dirty="0" sz="6000" spc="-12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>
                <a:solidFill>
                  <a:srgbClr val="1B1B27"/>
                </a:solidFill>
                <a:latin typeface="Trebuchet MS"/>
                <a:cs typeface="Trebuchet MS"/>
              </a:rPr>
              <a:t>Red</a:t>
            </a:r>
            <a:r>
              <a:rPr dirty="0" sz="6000" spc="-12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6000" spc="-25">
                <a:solidFill>
                  <a:srgbClr val="1B1B27"/>
                </a:solidFill>
                <a:latin typeface="Trebuchet MS"/>
                <a:cs typeface="Trebuchet MS"/>
              </a:rPr>
              <a:t>Sea </a:t>
            </a:r>
            <a:r>
              <a:rPr dirty="0" sz="6000" spc="-10">
                <a:solidFill>
                  <a:srgbClr val="1B1B27"/>
                </a:solidFill>
                <a:latin typeface="Trebuchet MS"/>
                <a:cs typeface="Trebuchet MS"/>
              </a:rPr>
              <a:t>Strategy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399021" y="4418262"/>
            <a:ext cx="7174230" cy="101473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23800"/>
              </a:lnSpc>
              <a:spcBef>
                <a:spcPts val="8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exert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oil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flow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disrupt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aims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gain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sway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Yemen,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Africa,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other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locations.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320790" y="5686805"/>
            <a:ext cx="355600" cy="356870"/>
          </a:xfrm>
          <a:custGeom>
            <a:avLst/>
            <a:gdLst/>
            <a:ahLst/>
            <a:cxnLst/>
            <a:rect l="l" t="t" r="r" b="b"/>
            <a:pathLst>
              <a:path w="355600" h="356870">
                <a:moveTo>
                  <a:pt x="0" y="177546"/>
                </a:moveTo>
                <a:lnTo>
                  <a:pt x="6342" y="130351"/>
                </a:lnTo>
                <a:lnTo>
                  <a:pt x="24242" y="87940"/>
                </a:lnTo>
                <a:lnTo>
                  <a:pt x="52006" y="52006"/>
                </a:lnTo>
                <a:lnTo>
                  <a:pt x="87940" y="24242"/>
                </a:lnTo>
                <a:lnTo>
                  <a:pt x="130351" y="6342"/>
                </a:lnTo>
                <a:lnTo>
                  <a:pt x="177546" y="0"/>
                </a:lnTo>
                <a:lnTo>
                  <a:pt x="224740" y="6342"/>
                </a:lnTo>
                <a:lnTo>
                  <a:pt x="267151" y="24242"/>
                </a:lnTo>
                <a:lnTo>
                  <a:pt x="303085" y="52006"/>
                </a:lnTo>
                <a:lnTo>
                  <a:pt x="330849" y="87940"/>
                </a:lnTo>
                <a:lnTo>
                  <a:pt x="348749" y="130351"/>
                </a:lnTo>
                <a:lnTo>
                  <a:pt x="355091" y="177546"/>
                </a:lnTo>
                <a:lnTo>
                  <a:pt x="355091" y="179070"/>
                </a:lnTo>
                <a:lnTo>
                  <a:pt x="348749" y="226264"/>
                </a:lnTo>
                <a:lnTo>
                  <a:pt x="330849" y="268675"/>
                </a:lnTo>
                <a:lnTo>
                  <a:pt x="303085" y="304609"/>
                </a:lnTo>
                <a:lnTo>
                  <a:pt x="267151" y="332373"/>
                </a:lnTo>
                <a:lnTo>
                  <a:pt x="224740" y="350273"/>
                </a:lnTo>
                <a:lnTo>
                  <a:pt x="177546" y="356616"/>
                </a:lnTo>
                <a:lnTo>
                  <a:pt x="130351" y="350273"/>
                </a:lnTo>
                <a:lnTo>
                  <a:pt x="87940" y="332373"/>
                </a:lnTo>
                <a:lnTo>
                  <a:pt x="52006" y="304609"/>
                </a:lnTo>
                <a:lnTo>
                  <a:pt x="24242" y="268675"/>
                </a:lnTo>
                <a:lnTo>
                  <a:pt x="6342" y="226264"/>
                </a:lnTo>
                <a:lnTo>
                  <a:pt x="0" y="179070"/>
                </a:lnTo>
                <a:lnTo>
                  <a:pt x="0" y="177546"/>
                </a:lnTo>
                <a:close/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0"/>
            <a:ext cx="36576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92835"/>
            <a:ext cx="824484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Controlling</a:t>
            </a:r>
            <a:r>
              <a:rPr dirty="0" spc="-95"/>
              <a:t> </a:t>
            </a:r>
            <a:r>
              <a:rPr dirty="0"/>
              <a:t>the</a:t>
            </a:r>
            <a:r>
              <a:rPr dirty="0" spc="-55"/>
              <a:t> </a:t>
            </a:r>
            <a:r>
              <a:rPr dirty="0"/>
              <a:t>Red</a:t>
            </a:r>
            <a:r>
              <a:rPr dirty="0" spc="-50"/>
              <a:t> </a:t>
            </a:r>
            <a:r>
              <a:rPr dirty="0"/>
              <a:t>Sea</a:t>
            </a:r>
            <a:r>
              <a:rPr dirty="0" spc="-70"/>
              <a:t> </a:t>
            </a:r>
            <a:r>
              <a:rPr dirty="0" spc="-10"/>
              <a:t>Entrance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912875" y="2019300"/>
            <a:ext cx="1282065" cy="5218430"/>
            <a:chOff x="912875" y="2019300"/>
            <a:chExt cx="1282065" cy="5218430"/>
          </a:xfrm>
        </p:grpSpPr>
        <p:sp>
          <p:nvSpPr>
            <p:cNvPr id="5" name="object 5" descr=""/>
            <p:cNvSpPr/>
            <p:nvPr/>
          </p:nvSpPr>
          <p:spPr>
            <a:xfrm>
              <a:off x="1144524" y="2019299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95" y="1739"/>
                  </a:lnTo>
                  <a:lnTo>
                    <a:pt x="22098" y="0"/>
                  </a:lnTo>
                  <a:lnTo>
                    <a:pt x="13487" y="1739"/>
                  </a:lnTo>
                  <a:lnTo>
                    <a:pt x="6464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64" y="5211711"/>
                  </a:lnTo>
                  <a:lnTo>
                    <a:pt x="13487" y="5216449"/>
                  </a:lnTo>
                  <a:lnTo>
                    <a:pt x="22098" y="5218176"/>
                  </a:lnTo>
                  <a:lnTo>
                    <a:pt x="30695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13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49" y="485013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67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59" y="516267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16685" y="226999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066901" y="230098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67482" y="2255266"/>
            <a:ext cx="712660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Yemen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proxy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Yemen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gain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southern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Sea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entrance.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2875" y="4079747"/>
            <a:ext cx="1282065" cy="508000"/>
            <a:chOff x="912875" y="4079747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1415795" y="4309871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19"/>
                  </a:lnTo>
                  <a:lnTo>
                    <a:pt x="755904" y="45719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16685" y="408355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066901" y="411492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67482" y="4069207"/>
            <a:ext cx="724852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Horn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of</a:t>
            </a:r>
            <a:r>
              <a:rPr dirty="0" sz="2150" spc="-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Africa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Eritrea,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Somalia,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Sudan,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Ethiopia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further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its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ambitions.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12875" y="5893308"/>
            <a:ext cx="1282065" cy="508000"/>
            <a:chOff x="912875" y="5893308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1415795" y="6123432"/>
              <a:ext cx="779145" cy="45720"/>
            </a:xfrm>
            <a:custGeom>
              <a:avLst/>
              <a:gdLst/>
              <a:ahLst/>
              <a:cxnLst/>
              <a:rect l="l" t="t" r="r" b="b"/>
              <a:pathLst>
                <a:path w="779144" h="45720">
                  <a:moveTo>
                    <a:pt x="755904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755904" y="45720"/>
                  </a:lnTo>
                  <a:lnTo>
                    <a:pt x="764780" y="43916"/>
                  </a:lnTo>
                  <a:lnTo>
                    <a:pt x="772048" y="39004"/>
                  </a:lnTo>
                  <a:lnTo>
                    <a:pt x="776960" y="31736"/>
                  </a:lnTo>
                  <a:lnTo>
                    <a:pt x="778764" y="22860"/>
                  </a:lnTo>
                  <a:lnTo>
                    <a:pt x="776960" y="13983"/>
                  </a:lnTo>
                  <a:lnTo>
                    <a:pt x="772048" y="6715"/>
                  </a:lnTo>
                  <a:lnTo>
                    <a:pt x="764780" y="1803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16685" y="589711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66901" y="5928486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67482" y="5883021"/>
            <a:ext cx="7038340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Suez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Canal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Controlling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entrance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would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allow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threaten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Suez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Canal,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global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trade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route.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440305"/>
            <a:ext cx="675767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Iran's</a:t>
            </a:r>
            <a:r>
              <a:rPr dirty="0" spc="-25"/>
              <a:t> </a:t>
            </a:r>
            <a:r>
              <a:rPr dirty="0"/>
              <a:t>Influence</a:t>
            </a:r>
            <a:r>
              <a:rPr dirty="0" spc="-50"/>
              <a:t> </a:t>
            </a:r>
            <a:r>
              <a:rPr dirty="0"/>
              <a:t>in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 spc="-20"/>
              <a:t>Horn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702558"/>
            <a:ext cx="874394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Eritrea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4255185"/>
            <a:ext cx="2870200" cy="1015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Eritrea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delivering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arms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Al-Shabab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Shabab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Somalia.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702558"/>
            <a:ext cx="76200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Sudan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255185"/>
            <a:ext cx="2968625" cy="1015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Iranian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warships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docked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Port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Sudan,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demonstrating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702558"/>
            <a:ext cx="1042035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Ethiopia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255185"/>
            <a:ext cx="2972435" cy="1346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Ethiopia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against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against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Tigray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Defense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Forces,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enhancing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influence.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430375" y="0"/>
                </a:moveTo>
                <a:lnTo>
                  <a:pt x="199986" y="0"/>
                </a:lnTo>
                <a:lnTo>
                  <a:pt x="154131" y="5281"/>
                </a:lnTo>
                <a:lnTo>
                  <a:pt x="112037" y="20327"/>
                </a:lnTo>
                <a:lnTo>
                  <a:pt x="74904" y="43937"/>
                </a:lnTo>
                <a:lnTo>
                  <a:pt x="43934" y="74911"/>
                </a:lnTo>
                <a:lnTo>
                  <a:pt x="20326" y="112050"/>
                </a:lnTo>
                <a:lnTo>
                  <a:pt x="5281" y="154155"/>
                </a:lnTo>
                <a:lnTo>
                  <a:pt x="0" y="200025"/>
                </a:lnTo>
                <a:lnTo>
                  <a:pt x="0" y="8029613"/>
                </a:lnTo>
                <a:lnTo>
                  <a:pt x="5281" y="8075468"/>
                </a:lnTo>
                <a:lnTo>
                  <a:pt x="20326" y="8117562"/>
                </a:lnTo>
                <a:lnTo>
                  <a:pt x="43934" y="8154694"/>
                </a:lnTo>
                <a:lnTo>
                  <a:pt x="74904" y="8185664"/>
                </a:lnTo>
                <a:lnTo>
                  <a:pt x="112037" y="8209272"/>
                </a:lnTo>
                <a:lnTo>
                  <a:pt x="154131" y="8224317"/>
                </a:lnTo>
                <a:lnTo>
                  <a:pt x="199986" y="8229599"/>
                </a:lnTo>
                <a:lnTo>
                  <a:pt x="14430375" y="8229599"/>
                </a:lnTo>
                <a:lnTo>
                  <a:pt x="14476244" y="8224317"/>
                </a:lnTo>
                <a:lnTo>
                  <a:pt x="14518349" y="8209272"/>
                </a:lnTo>
                <a:lnTo>
                  <a:pt x="14555488" y="8185664"/>
                </a:lnTo>
                <a:lnTo>
                  <a:pt x="14586462" y="8154694"/>
                </a:lnTo>
                <a:lnTo>
                  <a:pt x="14610072" y="8117562"/>
                </a:lnTo>
                <a:lnTo>
                  <a:pt x="14625118" y="8075468"/>
                </a:lnTo>
                <a:lnTo>
                  <a:pt x="14630400" y="8029613"/>
                </a:lnTo>
                <a:lnTo>
                  <a:pt x="14630400" y="200025"/>
                </a:lnTo>
                <a:lnTo>
                  <a:pt x="14625118" y="154155"/>
                </a:lnTo>
                <a:lnTo>
                  <a:pt x="14610072" y="112050"/>
                </a:lnTo>
                <a:lnTo>
                  <a:pt x="14586462" y="74911"/>
                </a:lnTo>
                <a:lnTo>
                  <a:pt x="14555488" y="43937"/>
                </a:lnTo>
                <a:lnTo>
                  <a:pt x="14518349" y="20327"/>
                </a:lnTo>
                <a:lnTo>
                  <a:pt x="14476244" y="5281"/>
                </a:lnTo>
                <a:lnTo>
                  <a:pt x="14430375" y="0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16963" y="2570429"/>
            <a:ext cx="690181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Saudi</a:t>
            </a:r>
            <a:r>
              <a:rPr dirty="0" spc="-325"/>
              <a:t> </a:t>
            </a:r>
            <a:r>
              <a:rPr dirty="0"/>
              <a:t>Arabia's</a:t>
            </a:r>
            <a:r>
              <a:rPr dirty="0" spc="-90"/>
              <a:t> </a:t>
            </a:r>
            <a:r>
              <a:rPr dirty="0"/>
              <a:t>Regional</a:t>
            </a:r>
            <a:r>
              <a:rPr dirty="0" spc="-80"/>
              <a:t> </a:t>
            </a:r>
            <a:r>
              <a:rPr dirty="0" spc="-20"/>
              <a:t>Role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034539" y="3843528"/>
            <a:ext cx="508000" cy="508000"/>
            <a:chOff x="2034539" y="3843528"/>
            <a:chExt cx="508000" cy="508000"/>
          </a:xfrm>
        </p:grpSpPr>
        <p:sp>
          <p:nvSpPr>
            <p:cNvPr id="6" name="object 6" descr=""/>
            <p:cNvSpPr/>
            <p:nvPr/>
          </p:nvSpPr>
          <p:spPr>
            <a:xfrm>
              <a:off x="2038349" y="384733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038349" y="384733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2188591" y="387870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838957" y="3860672"/>
            <a:ext cx="203962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Mediator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has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facilitated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peace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agreement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Eritrea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Ethiopia.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626608" y="3843528"/>
            <a:ext cx="508000" cy="508000"/>
            <a:chOff x="5626608" y="3843528"/>
            <a:chExt cx="508000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5630418" y="384733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630418" y="3847338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5781294" y="387870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431660" y="3860672"/>
            <a:ext cx="215455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Island</a:t>
            </a:r>
            <a:r>
              <a:rPr dirty="0" sz="2150" spc="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Transfer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 has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transferred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islands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Arabia,</a:t>
            </a:r>
            <a:r>
              <a:rPr dirty="0" sz="175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approval.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9218676" y="3843528"/>
            <a:ext cx="509270" cy="508000"/>
            <a:chOff x="9218676" y="3843528"/>
            <a:chExt cx="509270" cy="508000"/>
          </a:xfrm>
        </p:grpSpPr>
        <p:sp>
          <p:nvSpPr>
            <p:cNvPr id="16" name="object 16" descr=""/>
            <p:cNvSpPr/>
            <p:nvPr/>
          </p:nvSpPr>
          <p:spPr>
            <a:xfrm>
              <a:off x="9222486" y="3847338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401447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401447" y="499872"/>
                  </a:lnTo>
                  <a:lnTo>
                    <a:pt x="440370" y="492023"/>
                  </a:lnTo>
                  <a:lnTo>
                    <a:pt x="472138" y="470614"/>
                  </a:lnTo>
                  <a:lnTo>
                    <a:pt x="493547" y="438846"/>
                  </a:lnTo>
                  <a:lnTo>
                    <a:pt x="501396" y="399923"/>
                  </a:lnTo>
                  <a:lnTo>
                    <a:pt x="501396" y="99949"/>
                  </a:lnTo>
                  <a:lnTo>
                    <a:pt x="493547" y="61025"/>
                  </a:lnTo>
                  <a:lnTo>
                    <a:pt x="472138" y="29257"/>
                  </a:lnTo>
                  <a:lnTo>
                    <a:pt x="440370" y="784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222486" y="3847338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401447" y="0"/>
                  </a:lnTo>
                  <a:lnTo>
                    <a:pt x="440370" y="7848"/>
                  </a:lnTo>
                  <a:lnTo>
                    <a:pt x="472138" y="29257"/>
                  </a:lnTo>
                  <a:lnTo>
                    <a:pt x="493547" y="61025"/>
                  </a:lnTo>
                  <a:lnTo>
                    <a:pt x="501396" y="99949"/>
                  </a:lnTo>
                  <a:lnTo>
                    <a:pt x="501396" y="399923"/>
                  </a:lnTo>
                  <a:lnTo>
                    <a:pt x="493547" y="438846"/>
                  </a:lnTo>
                  <a:lnTo>
                    <a:pt x="472138" y="470614"/>
                  </a:lnTo>
                  <a:lnTo>
                    <a:pt x="440370" y="492023"/>
                  </a:lnTo>
                  <a:lnTo>
                    <a:pt x="401447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9373616" y="387870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024364" y="3860672"/>
            <a:ext cx="227457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Houthi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Threat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views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Houthis,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by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Yemen.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38607" rIns="0" bIns="0" rtlCol="0" vert="horz">
            <a:spAutoFit/>
          </a:bodyPr>
          <a:lstStyle/>
          <a:p>
            <a:pPr marL="2465070">
              <a:lnSpc>
                <a:spcPct val="100000"/>
              </a:lnSpc>
              <a:spcBef>
                <a:spcPts val="130"/>
              </a:spcBef>
            </a:pPr>
            <a:r>
              <a:rPr dirty="0"/>
              <a:t>Djibouti's</a:t>
            </a:r>
            <a:r>
              <a:rPr dirty="0" spc="-30"/>
              <a:t> </a:t>
            </a:r>
            <a:r>
              <a:rPr dirty="0"/>
              <a:t>Strategic</a:t>
            </a:r>
            <a:r>
              <a:rPr dirty="0" spc="-45"/>
              <a:t> </a:t>
            </a:r>
            <a:r>
              <a:rPr dirty="0" spc="-10"/>
              <a:t>Importance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488179" y="2907792"/>
            <a:ext cx="4549140" cy="1948180"/>
            <a:chOff x="4488179" y="2907792"/>
            <a:chExt cx="4549140" cy="1948180"/>
          </a:xfrm>
        </p:grpSpPr>
        <p:sp>
          <p:nvSpPr>
            <p:cNvPr id="5" name="object 5" descr=""/>
            <p:cNvSpPr/>
            <p:nvPr/>
          </p:nvSpPr>
          <p:spPr>
            <a:xfrm>
              <a:off x="4491989" y="2911602"/>
              <a:ext cx="4541520" cy="1940560"/>
            </a:xfrm>
            <a:custGeom>
              <a:avLst/>
              <a:gdLst/>
              <a:ahLst/>
              <a:cxnLst/>
              <a:rect l="l" t="t" r="r" b="b"/>
              <a:pathLst>
                <a:path w="4541520" h="1940560">
                  <a:moveTo>
                    <a:pt x="4441570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1840102"/>
                  </a:lnTo>
                  <a:lnTo>
                    <a:pt x="7866" y="1878972"/>
                  </a:lnTo>
                  <a:lnTo>
                    <a:pt x="29305" y="1910746"/>
                  </a:lnTo>
                  <a:lnTo>
                    <a:pt x="61079" y="1932185"/>
                  </a:lnTo>
                  <a:lnTo>
                    <a:pt x="99949" y="1940052"/>
                  </a:lnTo>
                  <a:lnTo>
                    <a:pt x="4441570" y="1940052"/>
                  </a:lnTo>
                  <a:lnTo>
                    <a:pt x="4480440" y="1932185"/>
                  </a:lnTo>
                  <a:lnTo>
                    <a:pt x="4512214" y="1910746"/>
                  </a:lnTo>
                  <a:lnTo>
                    <a:pt x="4533653" y="1878972"/>
                  </a:lnTo>
                  <a:lnTo>
                    <a:pt x="4541520" y="1840102"/>
                  </a:lnTo>
                  <a:lnTo>
                    <a:pt x="4541520" y="99949"/>
                  </a:lnTo>
                  <a:lnTo>
                    <a:pt x="4533653" y="61079"/>
                  </a:lnTo>
                  <a:lnTo>
                    <a:pt x="4512214" y="29305"/>
                  </a:lnTo>
                  <a:lnTo>
                    <a:pt x="4480440" y="7866"/>
                  </a:lnTo>
                  <a:lnTo>
                    <a:pt x="444157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91989" y="2911602"/>
              <a:ext cx="4541520" cy="1940560"/>
            </a:xfrm>
            <a:custGeom>
              <a:avLst/>
              <a:gdLst/>
              <a:ahLst/>
              <a:cxnLst/>
              <a:rect l="l" t="t" r="r" b="b"/>
              <a:pathLst>
                <a:path w="4541520" h="194056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4441570" y="0"/>
                  </a:lnTo>
                  <a:lnTo>
                    <a:pt x="4480440" y="7866"/>
                  </a:lnTo>
                  <a:lnTo>
                    <a:pt x="4512214" y="29305"/>
                  </a:lnTo>
                  <a:lnTo>
                    <a:pt x="4533653" y="61079"/>
                  </a:lnTo>
                  <a:lnTo>
                    <a:pt x="4541520" y="99949"/>
                  </a:lnTo>
                  <a:lnTo>
                    <a:pt x="4541520" y="1840102"/>
                  </a:lnTo>
                  <a:lnTo>
                    <a:pt x="4533653" y="1878972"/>
                  </a:lnTo>
                  <a:lnTo>
                    <a:pt x="4512214" y="1910746"/>
                  </a:lnTo>
                  <a:lnTo>
                    <a:pt x="4480440" y="1932185"/>
                  </a:lnTo>
                  <a:lnTo>
                    <a:pt x="4441570" y="1940052"/>
                  </a:lnTo>
                  <a:lnTo>
                    <a:pt x="99949" y="1940052"/>
                  </a:lnTo>
                  <a:lnTo>
                    <a:pt x="61079" y="1932185"/>
                  </a:lnTo>
                  <a:lnTo>
                    <a:pt x="29305" y="1910746"/>
                  </a:lnTo>
                  <a:lnTo>
                    <a:pt x="7866" y="1878972"/>
                  </a:lnTo>
                  <a:lnTo>
                    <a:pt x="0" y="184010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799838" y="3154121"/>
            <a:ext cx="3426460" cy="11487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Military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Hub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Djibouti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hosts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coalition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forces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fighting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Yemen.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252204" y="2907792"/>
            <a:ext cx="4549140" cy="1948180"/>
            <a:chOff x="9252204" y="2907792"/>
            <a:chExt cx="4549140" cy="1948180"/>
          </a:xfrm>
        </p:grpSpPr>
        <p:sp>
          <p:nvSpPr>
            <p:cNvPr id="9" name="object 9" descr=""/>
            <p:cNvSpPr/>
            <p:nvPr/>
          </p:nvSpPr>
          <p:spPr>
            <a:xfrm>
              <a:off x="9256014" y="2911602"/>
              <a:ext cx="4541520" cy="1940560"/>
            </a:xfrm>
            <a:custGeom>
              <a:avLst/>
              <a:gdLst/>
              <a:ahLst/>
              <a:cxnLst/>
              <a:rect l="l" t="t" r="r" b="b"/>
              <a:pathLst>
                <a:path w="4541519" h="1940560">
                  <a:moveTo>
                    <a:pt x="4441570" y="0"/>
                  </a:moveTo>
                  <a:lnTo>
                    <a:pt x="99949" y="0"/>
                  </a:lnTo>
                  <a:lnTo>
                    <a:pt x="61079" y="7866"/>
                  </a:lnTo>
                  <a:lnTo>
                    <a:pt x="29305" y="29305"/>
                  </a:lnTo>
                  <a:lnTo>
                    <a:pt x="7866" y="61079"/>
                  </a:lnTo>
                  <a:lnTo>
                    <a:pt x="0" y="99949"/>
                  </a:lnTo>
                  <a:lnTo>
                    <a:pt x="0" y="1840102"/>
                  </a:lnTo>
                  <a:lnTo>
                    <a:pt x="7866" y="1878972"/>
                  </a:lnTo>
                  <a:lnTo>
                    <a:pt x="29305" y="1910746"/>
                  </a:lnTo>
                  <a:lnTo>
                    <a:pt x="61079" y="1932185"/>
                  </a:lnTo>
                  <a:lnTo>
                    <a:pt x="99949" y="1940052"/>
                  </a:lnTo>
                  <a:lnTo>
                    <a:pt x="4441570" y="1940052"/>
                  </a:lnTo>
                  <a:lnTo>
                    <a:pt x="4480440" y="1932185"/>
                  </a:lnTo>
                  <a:lnTo>
                    <a:pt x="4512214" y="1910746"/>
                  </a:lnTo>
                  <a:lnTo>
                    <a:pt x="4533653" y="1878972"/>
                  </a:lnTo>
                  <a:lnTo>
                    <a:pt x="4541520" y="1840102"/>
                  </a:lnTo>
                  <a:lnTo>
                    <a:pt x="4541520" y="99949"/>
                  </a:lnTo>
                  <a:lnTo>
                    <a:pt x="4533653" y="61079"/>
                  </a:lnTo>
                  <a:lnTo>
                    <a:pt x="4512214" y="29305"/>
                  </a:lnTo>
                  <a:lnTo>
                    <a:pt x="4480440" y="7866"/>
                  </a:lnTo>
                  <a:lnTo>
                    <a:pt x="444157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256014" y="2911602"/>
              <a:ext cx="4541520" cy="1940560"/>
            </a:xfrm>
            <a:custGeom>
              <a:avLst/>
              <a:gdLst/>
              <a:ahLst/>
              <a:cxnLst/>
              <a:rect l="l" t="t" r="r" b="b"/>
              <a:pathLst>
                <a:path w="4541519" h="194056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4441570" y="0"/>
                  </a:lnTo>
                  <a:lnTo>
                    <a:pt x="4480440" y="7866"/>
                  </a:lnTo>
                  <a:lnTo>
                    <a:pt x="4512214" y="29305"/>
                  </a:lnTo>
                  <a:lnTo>
                    <a:pt x="4533653" y="61079"/>
                  </a:lnTo>
                  <a:lnTo>
                    <a:pt x="4541520" y="99949"/>
                  </a:lnTo>
                  <a:lnTo>
                    <a:pt x="4541520" y="1840102"/>
                  </a:lnTo>
                  <a:lnTo>
                    <a:pt x="4533653" y="1878972"/>
                  </a:lnTo>
                  <a:lnTo>
                    <a:pt x="4512214" y="1910746"/>
                  </a:lnTo>
                  <a:lnTo>
                    <a:pt x="4480440" y="1932185"/>
                  </a:lnTo>
                  <a:lnTo>
                    <a:pt x="4441570" y="1940052"/>
                  </a:lnTo>
                  <a:lnTo>
                    <a:pt x="99949" y="1940052"/>
                  </a:lnTo>
                  <a:lnTo>
                    <a:pt x="61079" y="1932185"/>
                  </a:lnTo>
                  <a:lnTo>
                    <a:pt x="29305" y="1910746"/>
                  </a:lnTo>
                  <a:lnTo>
                    <a:pt x="7866" y="1878972"/>
                  </a:lnTo>
                  <a:lnTo>
                    <a:pt x="0" y="184010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9564369" y="3154121"/>
            <a:ext cx="3716020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Shipping</a:t>
            </a:r>
            <a:r>
              <a:rPr dirty="0" sz="2150" spc="7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Chokepoint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Djibouti's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location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Gulf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Aden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makes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vital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point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commercial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navigation.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488179" y="5070347"/>
            <a:ext cx="9313545" cy="1280160"/>
            <a:chOff x="4488179" y="5070347"/>
            <a:chExt cx="9313545" cy="1280160"/>
          </a:xfrm>
        </p:grpSpPr>
        <p:sp>
          <p:nvSpPr>
            <p:cNvPr id="13" name="object 13" descr=""/>
            <p:cNvSpPr/>
            <p:nvPr/>
          </p:nvSpPr>
          <p:spPr>
            <a:xfrm>
              <a:off x="4491989" y="5074157"/>
              <a:ext cx="9305925" cy="1272540"/>
            </a:xfrm>
            <a:custGeom>
              <a:avLst/>
              <a:gdLst/>
              <a:ahLst/>
              <a:cxnLst/>
              <a:rect l="l" t="t" r="r" b="b"/>
              <a:pathLst>
                <a:path w="9305925" h="1272539">
                  <a:moveTo>
                    <a:pt x="9205594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1172591"/>
                  </a:lnTo>
                  <a:lnTo>
                    <a:pt x="7848" y="1211514"/>
                  </a:lnTo>
                  <a:lnTo>
                    <a:pt x="29257" y="1243282"/>
                  </a:lnTo>
                  <a:lnTo>
                    <a:pt x="61025" y="1264691"/>
                  </a:lnTo>
                  <a:lnTo>
                    <a:pt x="99949" y="1272540"/>
                  </a:lnTo>
                  <a:lnTo>
                    <a:pt x="9205594" y="1272540"/>
                  </a:lnTo>
                  <a:lnTo>
                    <a:pt x="9244518" y="1264691"/>
                  </a:lnTo>
                  <a:lnTo>
                    <a:pt x="9276286" y="1243282"/>
                  </a:lnTo>
                  <a:lnTo>
                    <a:pt x="9297695" y="1211514"/>
                  </a:lnTo>
                  <a:lnTo>
                    <a:pt x="9305544" y="1172591"/>
                  </a:lnTo>
                  <a:lnTo>
                    <a:pt x="9305544" y="99949"/>
                  </a:lnTo>
                  <a:lnTo>
                    <a:pt x="9297695" y="61025"/>
                  </a:lnTo>
                  <a:lnTo>
                    <a:pt x="9276286" y="29257"/>
                  </a:lnTo>
                  <a:lnTo>
                    <a:pt x="9244518" y="7848"/>
                  </a:lnTo>
                  <a:lnTo>
                    <a:pt x="920559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491989" y="5074157"/>
              <a:ext cx="9305925" cy="1272540"/>
            </a:xfrm>
            <a:custGeom>
              <a:avLst/>
              <a:gdLst/>
              <a:ahLst/>
              <a:cxnLst/>
              <a:rect l="l" t="t" r="r" b="b"/>
              <a:pathLst>
                <a:path w="9305925" h="127253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9205594" y="0"/>
                  </a:lnTo>
                  <a:lnTo>
                    <a:pt x="9244518" y="7848"/>
                  </a:lnTo>
                  <a:lnTo>
                    <a:pt x="9276286" y="29257"/>
                  </a:lnTo>
                  <a:lnTo>
                    <a:pt x="9297695" y="61025"/>
                  </a:lnTo>
                  <a:lnTo>
                    <a:pt x="9305544" y="99949"/>
                  </a:lnTo>
                  <a:lnTo>
                    <a:pt x="9305544" y="1172591"/>
                  </a:lnTo>
                  <a:lnTo>
                    <a:pt x="9297695" y="1211514"/>
                  </a:lnTo>
                  <a:lnTo>
                    <a:pt x="9276286" y="1243282"/>
                  </a:lnTo>
                  <a:lnTo>
                    <a:pt x="9244518" y="1264691"/>
                  </a:lnTo>
                  <a:lnTo>
                    <a:pt x="9205594" y="1272540"/>
                  </a:lnTo>
                  <a:lnTo>
                    <a:pt x="99949" y="1272540"/>
                  </a:lnTo>
                  <a:lnTo>
                    <a:pt x="61025" y="1264691"/>
                  </a:lnTo>
                  <a:lnTo>
                    <a:pt x="29257" y="1243282"/>
                  </a:lnTo>
                  <a:lnTo>
                    <a:pt x="7848" y="1211514"/>
                  </a:lnTo>
                  <a:lnTo>
                    <a:pt x="0" y="1172591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4799838" y="5316982"/>
            <a:ext cx="8322309" cy="819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Contested</a:t>
            </a: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Arena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Djibouti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site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competition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influence.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0"/>
            <a:ext cx="36576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645921"/>
            <a:ext cx="895413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Strengthening</a:t>
            </a:r>
            <a:r>
              <a:rPr dirty="0" spc="-110"/>
              <a:t> </a:t>
            </a:r>
            <a:r>
              <a:rPr dirty="0"/>
              <a:t>Regional</a:t>
            </a:r>
            <a:r>
              <a:rPr dirty="0" spc="-85"/>
              <a:t> </a:t>
            </a:r>
            <a:r>
              <a:rPr dirty="0" spc="-10"/>
              <a:t>Cooperation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912875" y="2366772"/>
            <a:ext cx="1282065" cy="5218430"/>
            <a:chOff x="912875" y="2366772"/>
            <a:chExt cx="1282065" cy="5218430"/>
          </a:xfrm>
        </p:grpSpPr>
        <p:sp>
          <p:nvSpPr>
            <p:cNvPr id="5" name="object 5" descr=""/>
            <p:cNvSpPr/>
            <p:nvPr/>
          </p:nvSpPr>
          <p:spPr>
            <a:xfrm>
              <a:off x="1144524" y="2366771"/>
              <a:ext cx="1050290" cy="5218430"/>
            </a:xfrm>
            <a:custGeom>
              <a:avLst/>
              <a:gdLst/>
              <a:ahLst/>
              <a:cxnLst/>
              <a:rect l="l" t="t" r="r" b="b"/>
              <a:pathLst>
                <a:path w="1050289" h="521843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95" y="1739"/>
                  </a:lnTo>
                  <a:lnTo>
                    <a:pt x="22098" y="0"/>
                  </a:lnTo>
                  <a:lnTo>
                    <a:pt x="13487" y="1739"/>
                  </a:lnTo>
                  <a:lnTo>
                    <a:pt x="6464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5196078"/>
                  </a:lnTo>
                  <a:lnTo>
                    <a:pt x="1727" y="5204688"/>
                  </a:lnTo>
                  <a:lnTo>
                    <a:pt x="6464" y="5211711"/>
                  </a:lnTo>
                  <a:lnTo>
                    <a:pt x="13487" y="5216449"/>
                  </a:lnTo>
                  <a:lnTo>
                    <a:pt x="22098" y="5218176"/>
                  </a:lnTo>
                  <a:lnTo>
                    <a:pt x="30695" y="5216449"/>
                  </a:lnTo>
                  <a:lnTo>
                    <a:pt x="37719" y="5211711"/>
                  </a:lnTo>
                  <a:lnTo>
                    <a:pt x="42456" y="5204688"/>
                  </a:lnTo>
                  <a:lnTo>
                    <a:pt x="44196" y="5196078"/>
                  </a:lnTo>
                  <a:lnTo>
                    <a:pt x="44196" y="22098"/>
                  </a:lnTo>
                  <a:close/>
                </a:path>
                <a:path w="1050289" h="5218430">
                  <a:moveTo>
                    <a:pt x="1050036" y="499872"/>
                  </a:moveTo>
                  <a:lnTo>
                    <a:pt x="1048219" y="491007"/>
                  </a:lnTo>
                  <a:lnTo>
                    <a:pt x="1043317" y="483730"/>
                  </a:lnTo>
                  <a:lnTo>
                    <a:pt x="1036040" y="478828"/>
                  </a:lnTo>
                  <a:lnTo>
                    <a:pt x="1027176" y="477012"/>
                  </a:lnTo>
                  <a:lnTo>
                    <a:pt x="294132" y="477012"/>
                  </a:lnTo>
                  <a:lnTo>
                    <a:pt x="285254" y="478828"/>
                  </a:lnTo>
                  <a:lnTo>
                    <a:pt x="277977" y="483730"/>
                  </a:lnTo>
                  <a:lnTo>
                    <a:pt x="273075" y="491007"/>
                  </a:lnTo>
                  <a:lnTo>
                    <a:pt x="271272" y="499872"/>
                  </a:lnTo>
                  <a:lnTo>
                    <a:pt x="273075" y="508749"/>
                  </a:lnTo>
                  <a:lnTo>
                    <a:pt x="277977" y="516026"/>
                  </a:lnTo>
                  <a:lnTo>
                    <a:pt x="285254" y="520928"/>
                  </a:lnTo>
                  <a:lnTo>
                    <a:pt x="294132" y="522732"/>
                  </a:lnTo>
                  <a:lnTo>
                    <a:pt x="1027176" y="522732"/>
                  </a:lnTo>
                  <a:lnTo>
                    <a:pt x="1036040" y="520928"/>
                  </a:lnTo>
                  <a:lnTo>
                    <a:pt x="1043317" y="516026"/>
                  </a:lnTo>
                  <a:lnTo>
                    <a:pt x="1048219" y="508749"/>
                  </a:lnTo>
                  <a:lnTo>
                    <a:pt x="1050036" y="499872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6685" y="261747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922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16685" y="261747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066901" y="2648203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67482" y="2602738"/>
            <a:ext cx="725487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Combating</a:t>
            </a:r>
            <a:r>
              <a:rPr dirty="0" sz="2150" spc="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Terrorism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Africa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aims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counter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terrorism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piracy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2875" y="4427220"/>
            <a:ext cx="1282065" cy="508000"/>
            <a:chOff x="912875" y="4427220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1415795" y="4657344"/>
              <a:ext cx="779145" cy="44450"/>
            </a:xfrm>
            <a:custGeom>
              <a:avLst/>
              <a:gdLst/>
              <a:ahLst/>
              <a:cxnLst/>
              <a:rect l="l" t="t" r="r" b="b"/>
              <a:pathLst>
                <a:path w="779144" h="44450">
                  <a:moveTo>
                    <a:pt x="756666" y="0"/>
                  </a:moveTo>
                  <a:lnTo>
                    <a:pt x="22097" y="0"/>
                  </a:lnTo>
                  <a:lnTo>
                    <a:pt x="13501" y="1738"/>
                  </a:lnTo>
                  <a:lnTo>
                    <a:pt x="6477" y="6476"/>
                  </a:lnTo>
                  <a:lnTo>
                    <a:pt x="1738" y="13501"/>
                  </a:lnTo>
                  <a:lnTo>
                    <a:pt x="0" y="22097"/>
                  </a:lnTo>
                  <a:lnTo>
                    <a:pt x="1738" y="30694"/>
                  </a:lnTo>
                  <a:lnTo>
                    <a:pt x="6477" y="37718"/>
                  </a:lnTo>
                  <a:lnTo>
                    <a:pt x="13501" y="42457"/>
                  </a:lnTo>
                  <a:lnTo>
                    <a:pt x="22097" y="44195"/>
                  </a:lnTo>
                  <a:lnTo>
                    <a:pt x="756666" y="44195"/>
                  </a:lnTo>
                  <a:lnTo>
                    <a:pt x="765262" y="42457"/>
                  </a:lnTo>
                  <a:lnTo>
                    <a:pt x="772287" y="37718"/>
                  </a:lnTo>
                  <a:lnTo>
                    <a:pt x="777025" y="30694"/>
                  </a:lnTo>
                  <a:lnTo>
                    <a:pt x="778764" y="22097"/>
                  </a:lnTo>
                  <a:lnTo>
                    <a:pt x="777025" y="13501"/>
                  </a:lnTo>
                  <a:lnTo>
                    <a:pt x="772286" y="6476"/>
                  </a:lnTo>
                  <a:lnTo>
                    <a:pt x="765262" y="1738"/>
                  </a:lnTo>
                  <a:lnTo>
                    <a:pt x="756666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6685" y="443103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16685" y="443103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066901" y="446201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67482" y="4416297"/>
            <a:ext cx="7273925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Mitigating</a:t>
            </a:r>
            <a:r>
              <a:rPr dirty="0" sz="2150" spc="1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Instability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Addressing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concerns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emerging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promoting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interconnected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regions. regions.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12875" y="6240779"/>
            <a:ext cx="1282065" cy="508000"/>
            <a:chOff x="912875" y="6240779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1415795" y="6470903"/>
              <a:ext cx="779145" cy="44450"/>
            </a:xfrm>
            <a:custGeom>
              <a:avLst/>
              <a:gdLst/>
              <a:ahLst/>
              <a:cxnLst/>
              <a:rect l="l" t="t" r="r" b="b"/>
              <a:pathLst>
                <a:path w="779144" h="44450">
                  <a:moveTo>
                    <a:pt x="756666" y="0"/>
                  </a:moveTo>
                  <a:lnTo>
                    <a:pt x="22097" y="0"/>
                  </a:lnTo>
                  <a:lnTo>
                    <a:pt x="13501" y="1738"/>
                  </a:lnTo>
                  <a:lnTo>
                    <a:pt x="6477" y="6477"/>
                  </a:lnTo>
                  <a:lnTo>
                    <a:pt x="1738" y="13501"/>
                  </a:lnTo>
                  <a:lnTo>
                    <a:pt x="0" y="22098"/>
                  </a:lnTo>
                  <a:lnTo>
                    <a:pt x="1738" y="30694"/>
                  </a:lnTo>
                  <a:lnTo>
                    <a:pt x="6477" y="37719"/>
                  </a:lnTo>
                  <a:lnTo>
                    <a:pt x="13501" y="42457"/>
                  </a:lnTo>
                  <a:lnTo>
                    <a:pt x="22097" y="44196"/>
                  </a:lnTo>
                  <a:lnTo>
                    <a:pt x="756666" y="44196"/>
                  </a:lnTo>
                  <a:lnTo>
                    <a:pt x="765262" y="42457"/>
                  </a:lnTo>
                  <a:lnTo>
                    <a:pt x="772286" y="37719"/>
                  </a:lnTo>
                  <a:lnTo>
                    <a:pt x="777025" y="30694"/>
                  </a:lnTo>
                  <a:lnTo>
                    <a:pt x="778764" y="22098"/>
                  </a:lnTo>
                  <a:lnTo>
                    <a:pt x="777025" y="13501"/>
                  </a:lnTo>
                  <a:lnTo>
                    <a:pt x="772286" y="6477"/>
                  </a:lnTo>
                  <a:lnTo>
                    <a:pt x="765262" y="1738"/>
                  </a:lnTo>
                  <a:lnTo>
                    <a:pt x="756666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16685" y="6244589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2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16685" y="6244589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74" y="499872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66901" y="6275958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67482" y="6230239"/>
            <a:ext cx="7036434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Securing</a:t>
            </a:r>
            <a:r>
              <a:rPr dirty="0" sz="2150" spc="10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Mutual</a:t>
            </a:r>
            <a:r>
              <a:rPr dirty="0" sz="2150" spc="9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Interests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significance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Africa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entities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cannot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overstated.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251024"/>
            <a:ext cx="545719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Implications</a:t>
            </a:r>
            <a:r>
              <a:rPr dirty="0" spc="-30"/>
              <a:t> </a:t>
            </a:r>
            <a:r>
              <a:rPr dirty="0"/>
              <a:t>for</a:t>
            </a:r>
            <a:r>
              <a:rPr dirty="0" spc="-20"/>
              <a:t> </a:t>
            </a:r>
            <a:r>
              <a:rPr dirty="0" spc="-10"/>
              <a:t>Israel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389376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180459"/>
            <a:ext cx="309435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Conflict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in</a:t>
            </a:r>
            <a:r>
              <a:rPr dirty="0" sz="2150" spc="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Yemen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Yemen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has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ramifications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Africa. Africa.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389376"/>
            <a:ext cx="554736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180459"/>
            <a:ext cx="291401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Ethiopia's</a:t>
            </a:r>
            <a:r>
              <a:rPr dirty="0" sz="2150" spc="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Ties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growing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Ethiopia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concern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historically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strong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ties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country.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389376"/>
            <a:ext cx="554735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180459"/>
            <a:ext cx="306832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Shipping</a:t>
            </a:r>
            <a:r>
              <a:rPr dirty="0" sz="2150" spc="8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Security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Ensuring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vital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shipping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routes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Sea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Suez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Canal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crucial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0"/>
            <a:ext cx="36576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36117"/>
            <a:ext cx="6690359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Shifting</a:t>
            </a:r>
            <a:r>
              <a:rPr dirty="0" spc="-110"/>
              <a:t> </a:t>
            </a:r>
            <a:r>
              <a:rPr dirty="0"/>
              <a:t>Regional</a:t>
            </a:r>
            <a:r>
              <a:rPr dirty="0" spc="-85"/>
              <a:t> </a:t>
            </a:r>
            <a:r>
              <a:rPr dirty="0" spc="-10"/>
              <a:t>Dynamics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3627" y="1962911"/>
            <a:ext cx="1110996" cy="533247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356485" y="2198370"/>
            <a:ext cx="7571105" cy="47034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Iran's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Influence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actively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working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hegemony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proxies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Saudi</a:t>
            </a: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Arabia's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Response</a:t>
            </a:r>
            <a:endParaRPr sz="2150">
              <a:latin typeface="Trebuchet MS"/>
              <a:cs typeface="Trebuchet MS"/>
            </a:endParaRPr>
          </a:p>
          <a:p>
            <a:pPr marL="12700" marR="780415">
              <a:lnSpc>
                <a:spcPct val="123400"/>
              </a:lnSpc>
              <a:spcBef>
                <a:spcPts val="1040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seeking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assert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own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dominance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Israel's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Interests</a:t>
            </a:r>
            <a:endParaRPr sz="2150">
              <a:latin typeface="Trebuchet MS"/>
              <a:cs typeface="Trebuchet MS"/>
            </a:endParaRPr>
          </a:p>
          <a:p>
            <a:pPr marL="12700" marR="315595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surrounded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adversaries,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closely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monitoring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shifting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power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area.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807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The</a:t>
            </a:r>
            <a:r>
              <a:rPr dirty="0" spc="-80"/>
              <a:t> </a:t>
            </a:r>
            <a:r>
              <a:rPr dirty="0"/>
              <a:t>Role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 spc="-10"/>
              <a:t>Egypt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918460"/>
            <a:ext cx="10563225" cy="3534410"/>
            <a:chOff x="2034539" y="2918460"/>
            <a:chExt cx="10563225" cy="353441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922270"/>
              <a:ext cx="10555605" cy="3526790"/>
            </a:xfrm>
            <a:custGeom>
              <a:avLst/>
              <a:gdLst/>
              <a:ahLst/>
              <a:cxnLst/>
              <a:rect l="l" t="t" r="r" b="b"/>
              <a:pathLst>
                <a:path w="10555605" h="352679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98" y="7848"/>
                  </a:lnTo>
                  <a:lnTo>
                    <a:pt x="10525966" y="29257"/>
                  </a:lnTo>
                  <a:lnTo>
                    <a:pt x="10547375" y="61025"/>
                  </a:lnTo>
                  <a:lnTo>
                    <a:pt x="10555224" y="99949"/>
                  </a:lnTo>
                  <a:lnTo>
                    <a:pt x="10555224" y="3426586"/>
                  </a:lnTo>
                  <a:lnTo>
                    <a:pt x="10547375" y="3465510"/>
                  </a:lnTo>
                  <a:lnTo>
                    <a:pt x="10525966" y="3497278"/>
                  </a:lnTo>
                  <a:lnTo>
                    <a:pt x="10494198" y="3518687"/>
                  </a:lnTo>
                  <a:lnTo>
                    <a:pt x="10455275" y="3526535"/>
                  </a:lnTo>
                  <a:lnTo>
                    <a:pt x="99949" y="3526535"/>
                  </a:lnTo>
                  <a:lnTo>
                    <a:pt x="61025" y="3518687"/>
                  </a:lnTo>
                  <a:lnTo>
                    <a:pt x="29257" y="3497278"/>
                  </a:lnTo>
                  <a:lnTo>
                    <a:pt x="7848" y="3465510"/>
                  </a:lnTo>
                  <a:lnTo>
                    <a:pt x="0" y="3426586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2929128"/>
              <a:ext cx="10540365" cy="1282065"/>
            </a:xfrm>
            <a:custGeom>
              <a:avLst/>
              <a:gdLst/>
              <a:ahLst/>
              <a:cxnLst/>
              <a:rect l="l" t="t" r="r" b="b"/>
              <a:pathLst>
                <a:path w="10540365" h="1282064">
                  <a:moveTo>
                    <a:pt x="10539984" y="0"/>
                  </a:moveTo>
                  <a:lnTo>
                    <a:pt x="0" y="0"/>
                  </a:lnTo>
                  <a:lnTo>
                    <a:pt x="0" y="1281684"/>
                  </a:lnTo>
                  <a:lnTo>
                    <a:pt x="10539984" y="1281684"/>
                  </a:lnTo>
                  <a:lnTo>
                    <a:pt x="10539984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346705" y="3128594"/>
            <a:ext cx="2538730" cy="293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Egypt's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Position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045207" y="4210811"/>
            <a:ext cx="10540365" cy="948055"/>
          </a:xfrm>
          <a:custGeom>
            <a:avLst/>
            <a:gdLst/>
            <a:ahLst/>
            <a:cxnLst/>
            <a:rect l="l" t="t" r="r" b="b"/>
            <a:pathLst>
              <a:path w="10540365" h="948054">
                <a:moveTo>
                  <a:pt x="10539984" y="0"/>
                </a:moveTo>
                <a:lnTo>
                  <a:pt x="0" y="0"/>
                </a:lnTo>
                <a:lnTo>
                  <a:pt x="0" y="947927"/>
                </a:lnTo>
                <a:lnTo>
                  <a:pt x="10539984" y="947927"/>
                </a:lnTo>
                <a:lnTo>
                  <a:pt x="10539984" y="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2359405" y="4410278"/>
            <a:ext cx="3014980" cy="293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045207" y="5158740"/>
            <a:ext cx="10540365" cy="1282065"/>
          </a:xfrm>
          <a:custGeom>
            <a:avLst/>
            <a:gdLst/>
            <a:ahLst/>
            <a:cxnLst/>
            <a:rect l="l" t="t" r="r" b="b"/>
            <a:pathLst>
              <a:path w="10540365" h="1282064">
                <a:moveTo>
                  <a:pt x="10539984" y="0"/>
                </a:moveTo>
                <a:lnTo>
                  <a:pt x="0" y="0"/>
                </a:lnTo>
                <a:lnTo>
                  <a:pt x="0" y="1281684"/>
                </a:lnTo>
                <a:lnTo>
                  <a:pt x="10539984" y="1281684"/>
                </a:lnTo>
                <a:lnTo>
                  <a:pt x="10539984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2346705" y="5359146"/>
            <a:ext cx="265874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620761" y="3066137"/>
            <a:ext cx="4530090" cy="32454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175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Suez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Canal,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vital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global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trade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route,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Sea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750">
              <a:latin typeface="Arial"/>
              <a:cs typeface="Arial"/>
            </a:endParaRPr>
          </a:p>
          <a:p>
            <a:pPr marL="12700" marR="43180">
              <a:lnSpc>
                <a:spcPct val="123800"/>
              </a:lnSpc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 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transferred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islands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Arabia,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Israel's approval.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Egypt's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actions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will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will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ongoing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power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concerns.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863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0" spc="-10"/>
              <a:t>Egypt-</a:t>
            </a:r>
            <a:r>
              <a:rPr dirty="0" sz="6000"/>
              <a:t>Israel:</a:t>
            </a:r>
            <a:r>
              <a:rPr dirty="0" sz="6000" spc="-114"/>
              <a:t> </a:t>
            </a:r>
            <a:r>
              <a:rPr dirty="0" sz="6000" spc="-25"/>
              <a:t>The</a:t>
            </a:r>
            <a:endParaRPr sz="6000"/>
          </a:p>
          <a:p>
            <a:pPr marL="12700" marR="5080">
              <a:lnSpc>
                <a:spcPct val="104200"/>
              </a:lnSpc>
            </a:pPr>
            <a:r>
              <a:rPr dirty="0" sz="6000"/>
              <a:t>Foundation</a:t>
            </a:r>
            <a:r>
              <a:rPr dirty="0" sz="6000" spc="-30"/>
              <a:t> </a:t>
            </a:r>
            <a:r>
              <a:rPr dirty="0" sz="6000"/>
              <a:t>of</a:t>
            </a:r>
            <a:r>
              <a:rPr dirty="0" sz="6000" spc="-10"/>
              <a:t> Middle </a:t>
            </a:r>
            <a:r>
              <a:rPr dirty="0" sz="6000"/>
              <a:t>Middle</a:t>
            </a:r>
            <a:r>
              <a:rPr dirty="0" sz="6000" spc="-35"/>
              <a:t> </a:t>
            </a:r>
            <a:r>
              <a:rPr dirty="0" sz="6000"/>
              <a:t>East</a:t>
            </a:r>
            <a:r>
              <a:rPr dirty="0" sz="6000" spc="-20"/>
              <a:t> </a:t>
            </a:r>
            <a:r>
              <a:rPr dirty="0" sz="6000" spc="-10"/>
              <a:t>Politics</a:t>
            </a:r>
            <a:endParaRPr sz="6000"/>
          </a:p>
        </p:txBody>
      </p:sp>
      <p:sp>
        <p:nvSpPr>
          <p:cNvPr id="4" name="object 4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85"/>
              </a:spcBef>
            </a:pPr>
            <a:r>
              <a:rPr dirty="0" sz="1750">
                <a:latin typeface="Arial"/>
                <a:cs typeface="Arial"/>
              </a:rPr>
              <a:t>Israel's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strategic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alliance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with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nations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like</a:t>
            </a:r>
            <a:r>
              <a:rPr dirty="0" sz="1750" spc="-8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Turkey</a:t>
            </a:r>
            <a:r>
              <a:rPr dirty="0" sz="1750" spc="-6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and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Iran,</a:t>
            </a:r>
            <a:r>
              <a:rPr dirty="0" sz="1750" spc="-6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and</a:t>
            </a:r>
            <a:r>
              <a:rPr dirty="0" sz="1750" spc="-6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its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peace </a:t>
            </a:r>
            <a:r>
              <a:rPr dirty="0" sz="1750">
                <a:latin typeface="Arial"/>
                <a:cs typeface="Arial"/>
              </a:rPr>
              <a:t>peace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treaty</a:t>
            </a:r>
            <a:r>
              <a:rPr dirty="0" sz="1750" spc="-3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with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Egypt,</a:t>
            </a:r>
            <a:r>
              <a:rPr dirty="0" sz="1750" spc="-1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have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shaped</a:t>
            </a:r>
            <a:r>
              <a:rPr dirty="0" sz="1750" spc="-1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the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complex</a:t>
            </a:r>
            <a:r>
              <a:rPr dirty="0" sz="1750" spc="-3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geopolitics</a:t>
            </a:r>
            <a:r>
              <a:rPr dirty="0" sz="1750" spc="-1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of</a:t>
            </a:r>
            <a:r>
              <a:rPr dirty="0" sz="1750" spc="-25">
                <a:latin typeface="Arial"/>
                <a:cs typeface="Arial"/>
              </a:rPr>
              <a:t> the </a:t>
            </a:r>
            <a:r>
              <a:rPr dirty="0" sz="1750">
                <a:latin typeface="Arial"/>
                <a:cs typeface="Arial"/>
              </a:rPr>
              <a:t>Middle</a:t>
            </a:r>
            <a:r>
              <a:rPr dirty="0" sz="1750" spc="-75">
                <a:latin typeface="Arial"/>
                <a:cs typeface="Arial"/>
              </a:rPr>
              <a:t> </a:t>
            </a:r>
            <a:r>
              <a:rPr dirty="0" sz="1750" spc="-20">
                <a:latin typeface="Arial"/>
                <a:cs typeface="Arial"/>
              </a:rPr>
              <a:t>East.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430375" y="0"/>
                </a:moveTo>
                <a:lnTo>
                  <a:pt x="199986" y="0"/>
                </a:lnTo>
                <a:lnTo>
                  <a:pt x="154131" y="5281"/>
                </a:lnTo>
                <a:lnTo>
                  <a:pt x="112037" y="20327"/>
                </a:lnTo>
                <a:lnTo>
                  <a:pt x="74904" y="43937"/>
                </a:lnTo>
                <a:lnTo>
                  <a:pt x="43934" y="74911"/>
                </a:lnTo>
                <a:lnTo>
                  <a:pt x="20326" y="112050"/>
                </a:lnTo>
                <a:lnTo>
                  <a:pt x="5281" y="154155"/>
                </a:lnTo>
                <a:lnTo>
                  <a:pt x="0" y="200025"/>
                </a:lnTo>
                <a:lnTo>
                  <a:pt x="0" y="8029613"/>
                </a:lnTo>
                <a:lnTo>
                  <a:pt x="5281" y="8075468"/>
                </a:lnTo>
                <a:lnTo>
                  <a:pt x="20326" y="8117562"/>
                </a:lnTo>
                <a:lnTo>
                  <a:pt x="43934" y="8154694"/>
                </a:lnTo>
                <a:lnTo>
                  <a:pt x="74904" y="8185664"/>
                </a:lnTo>
                <a:lnTo>
                  <a:pt x="112037" y="8209272"/>
                </a:lnTo>
                <a:lnTo>
                  <a:pt x="154131" y="8224317"/>
                </a:lnTo>
                <a:lnTo>
                  <a:pt x="199986" y="8229599"/>
                </a:lnTo>
                <a:lnTo>
                  <a:pt x="14430375" y="8229599"/>
                </a:lnTo>
                <a:lnTo>
                  <a:pt x="14476244" y="8224317"/>
                </a:lnTo>
                <a:lnTo>
                  <a:pt x="14518349" y="8209272"/>
                </a:lnTo>
                <a:lnTo>
                  <a:pt x="14555488" y="8185664"/>
                </a:lnTo>
                <a:lnTo>
                  <a:pt x="14586462" y="8154694"/>
                </a:lnTo>
                <a:lnTo>
                  <a:pt x="14610072" y="8117562"/>
                </a:lnTo>
                <a:lnTo>
                  <a:pt x="14625118" y="8075468"/>
                </a:lnTo>
                <a:lnTo>
                  <a:pt x="14630400" y="8029613"/>
                </a:lnTo>
                <a:lnTo>
                  <a:pt x="14630400" y="200025"/>
                </a:lnTo>
                <a:lnTo>
                  <a:pt x="14625118" y="154155"/>
                </a:lnTo>
                <a:lnTo>
                  <a:pt x="14610072" y="112050"/>
                </a:lnTo>
                <a:lnTo>
                  <a:pt x="14586462" y="74911"/>
                </a:lnTo>
                <a:lnTo>
                  <a:pt x="14555488" y="43937"/>
                </a:lnTo>
                <a:lnTo>
                  <a:pt x="14518349" y="20327"/>
                </a:lnTo>
                <a:lnTo>
                  <a:pt x="14476244" y="5281"/>
                </a:lnTo>
                <a:lnTo>
                  <a:pt x="14430375" y="0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16963" y="2397379"/>
            <a:ext cx="707199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Nasser's </a:t>
            </a:r>
            <a:r>
              <a:rPr dirty="0" spc="-60"/>
              <a:t>Pan-</a:t>
            </a:r>
            <a:r>
              <a:rPr dirty="0"/>
              <a:t>Arab</a:t>
            </a:r>
            <a:r>
              <a:rPr dirty="0" spc="-40"/>
              <a:t> </a:t>
            </a:r>
            <a:r>
              <a:rPr dirty="0" spc="-10"/>
              <a:t>Movement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034539" y="3669791"/>
            <a:ext cx="508000" cy="508000"/>
            <a:chOff x="2034539" y="3669791"/>
            <a:chExt cx="508000" cy="508000"/>
          </a:xfrm>
        </p:grpSpPr>
        <p:sp>
          <p:nvSpPr>
            <p:cNvPr id="6" name="object 6" descr=""/>
            <p:cNvSpPr/>
            <p:nvPr/>
          </p:nvSpPr>
          <p:spPr>
            <a:xfrm>
              <a:off x="2038349" y="3673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038349" y="3673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2188591" y="3704971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838957" y="3687317"/>
            <a:ext cx="2218055" cy="21570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797560">
              <a:lnSpc>
                <a:spcPct val="104700"/>
              </a:lnSpc>
              <a:spcBef>
                <a:spcPts val="1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Formidable Adversary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Nasser's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revolutionary Pan-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movement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significant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626608" y="3669791"/>
            <a:ext cx="508000" cy="508000"/>
            <a:chOff x="5626608" y="3669791"/>
            <a:chExt cx="508000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5630418" y="3673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630418" y="36736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5781294" y="3704971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431660" y="3687317"/>
            <a:ext cx="2442845" cy="248602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158115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The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"Alliance</a:t>
            </a:r>
            <a:r>
              <a:rPr dirty="0" sz="2150" spc="7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with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the</a:t>
            </a:r>
            <a:r>
              <a:rPr dirty="0" sz="2150" spc="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Periphery"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7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forged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connections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Turkey,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Turkey,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Ethiopia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counter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Nasser's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influence.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9218676" y="3669791"/>
            <a:ext cx="509270" cy="508000"/>
            <a:chOff x="9218676" y="3669791"/>
            <a:chExt cx="509270" cy="508000"/>
          </a:xfrm>
        </p:grpSpPr>
        <p:sp>
          <p:nvSpPr>
            <p:cNvPr id="16" name="object 16" descr=""/>
            <p:cNvSpPr/>
            <p:nvPr/>
          </p:nvSpPr>
          <p:spPr>
            <a:xfrm>
              <a:off x="9222486" y="3673601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401447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401447" y="499872"/>
                  </a:lnTo>
                  <a:lnTo>
                    <a:pt x="440370" y="492023"/>
                  </a:lnTo>
                  <a:lnTo>
                    <a:pt x="472138" y="470614"/>
                  </a:lnTo>
                  <a:lnTo>
                    <a:pt x="493547" y="438846"/>
                  </a:lnTo>
                  <a:lnTo>
                    <a:pt x="501396" y="399923"/>
                  </a:lnTo>
                  <a:lnTo>
                    <a:pt x="501396" y="99949"/>
                  </a:lnTo>
                  <a:lnTo>
                    <a:pt x="493547" y="61025"/>
                  </a:lnTo>
                  <a:lnTo>
                    <a:pt x="472138" y="29257"/>
                  </a:lnTo>
                  <a:lnTo>
                    <a:pt x="440370" y="784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222486" y="3673601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401447" y="0"/>
                  </a:lnTo>
                  <a:lnTo>
                    <a:pt x="440370" y="7848"/>
                  </a:lnTo>
                  <a:lnTo>
                    <a:pt x="472138" y="29257"/>
                  </a:lnTo>
                  <a:lnTo>
                    <a:pt x="493547" y="61025"/>
                  </a:lnTo>
                  <a:lnTo>
                    <a:pt x="501396" y="99949"/>
                  </a:lnTo>
                  <a:lnTo>
                    <a:pt x="501396" y="399923"/>
                  </a:lnTo>
                  <a:lnTo>
                    <a:pt x="493547" y="438846"/>
                  </a:lnTo>
                  <a:lnTo>
                    <a:pt x="472138" y="470614"/>
                  </a:lnTo>
                  <a:lnTo>
                    <a:pt x="440370" y="492023"/>
                  </a:lnTo>
                  <a:lnTo>
                    <a:pt x="401447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9373616" y="3704971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024364" y="3687317"/>
            <a:ext cx="2450465" cy="2469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US</a:t>
            </a:r>
            <a:r>
              <a:rPr dirty="0" sz="2150" spc="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Involvement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encouraged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partially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involved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itself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these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against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Nasser's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Soviet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9" cy="22875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6857" y="2797555"/>
            <a:ext cx="59442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Egypt's</a:t>
            </a:r>
            <a:r>
              <a:rPr dirty="0" sz="3600" spc="-25"/>
              <a:t> </a:t>
            </a:r>
            <a:r>
              <a:rPr dirty="0" sz="3600"/>
              <a:t>Shifting</a:t>
            </a:r>
            <a:r>
              <a:rPr dirty="0" sz="3600" spc="-30"/>
              <a:t> </a:t>
            </a:r>
            <a:r>
              <a:rPr dirty="0" sz="3600" spc="-10"/>
              <a:t>Relationships</a:t>
            </a:r>
            <a:endParaRPr sz="3600"/>
          </a:p>
        </p:txBody>
      </p:sp>
      <p:grpSp>
        <p:nvGrpSpPr>
          <p:cNvPr id="4" name="object 4" descr=""/>
          <p:cNvGrpSpPr/>
          <p:nvPr/>
        </p:nvGrpSpPr>
        <p:grpSpPr>
          <a:xfrm>
            <a:off x="2967227" y="5041391"/>
            <a:ext cx="8696325" cy="852169"/>
            <a:chOff x="2967227" y="5041391"/>
            <a:chExt cx="8696325" cy="852169"/>
          </a:xfrm>
        </p:grpSpPr>
        <p:sp>
          <p:nvSpPr>
            <p:cNvPr id="5" name="object 5" descr=""/>
            <p:cNvSpPr/>
            <p:nvPr/>
          </p:nvSpPr>
          <p:spPr>
            <a:xfrm>
              <a:off x="2967228" y="5041391"/>
              <a:ext cx="8696325" cy="676910"/>
            </a:xfrm>
            <a:custGeom>
              <a:avLst/>
              <a:gdLst/>
              <a:ahLst/>
              <a:cxnLst/>
              <a:rect l="l" t="t" r="r" b="b"/>
              <a:pathLst>
                <a:path w="8696325" h="676910">
                  <a:moveTo>
                    <a:pt x="2147316" y="18288"/>
                  </a:moveTo>
                  <a:lnTo>
                    <a:pt x="2145881" y="11150"/>
                  </a:lnTo>
                  <a:lnTo>
                    <a:pt x="2141982" y="5346"/>
                  </a:lnTo>
                  <a:lnTo>
                    <a:pt x="2136165" y="1435"/>
                  </a:lnTo>
                  <a:lnTo>
                    <a:pt x="2129028" y="0"/>
                  </a:lnTo>
                  <a:lnTo>
                    <a:pt x="2121878" y="1435"/>
                  </a:lnTo>
                  <a:lnTo>
                    <a:pt x="2116074" y="5346"/>
                  </a:lnTo>
                  <a:lnTo>
                    <a:pt x="2112162" y="11150"/>
                  </a:lnTo>
                  <a:lnTo>
                    <a:pt x="2110740" y="18288"/>
                  </a:lnTo>
                  <a:lnTo>
                    <a:pt x="2110740" y="621792"/>
                  </a:lnTo>
                  <a:lnTo>
                    <a:pt x="2112162" y="628942"/>
                  </a:lnTo>
                  <a:lnTo>
                    <a:pt x="2116074" y="634746"/>
                  </a:lnTo>
                  <a:lnTo>
                    <a:pt x="2121878" y="638657"/>
                  </a:lnTo>
                  <a:lnTo>
                    <a:pt x="2129028" y="640080"/>
                  </a:lnTo>
                  <a:lnTo>
                    <a:pt x="2136165" y="638657"/>
                  </a:lnTo>
                  <a:lnTo>
                    <a:pt x="2141982" y="634746"/>
                  </a:lnTo>
                  <a:lnTo>
                    <a:pt x="2145881" y="628942"/>
                  </a:lnTo>
                  <a:lnTo>
                    <a:pt x="2147316" y="621792"/>
                  </a:lnTo>
                  <a:lnTo>
                    <a:pt x="2147316" y="18288"/>
                  </a:lnTo>
                  <a:close/>
                </a:path>
                <a:path w="8696325" h="676910">
                  <a:moveTo>
                    <a:pt x="8695944" y="658368"/>
                  </a:moveTo>
                  <a:lnTo>
                    <a:pt x="8694509" y="651230"/>
                  </a:lnTo>
                  <a:lnTo>
                    <a:pt x="8690597" y="645426"/>
                  </a:lnTo>
                  <a:lnTo>
                    <a:pt x="8684793" y="641515"/>
                  </a:lnTo>
                  <a:lnTo>
                    <a:pt x="8677656" y="640080"/>
                  </a:lnTo>
                  <a:lnTo>
                    <a:pt x="2129028" y="640080"/>
                  </a:lnTo>
                  <a:lnTo>
                    <a:pt x="18288" y="640080"/>
                  </a:lnTo>
                  <a:lnTo>
                    <a:pt x="11137" y="641515"/>
                  </a:lnTo>
                  <a:lnTo>
                    <a:pt x="5321" y="645426"/>
                  </a:lnTo>
                  <a:lnTo>
                    <a:pt x="1422" y="651230"/>
                  </a:lnTo>
                  <a:lnTo>
                    <a:pt x="0" y="658368"/>
                  </a:lnTo>
                  <a:lnTo>
                    <a:pt x="1422" y="665518"/>
                  </a:lnTo>
                  <a:lnTo>
                    <a:pt x="5334" y="671334"/>
                  </a:lnTo>
                  <a:lnTo>
                    <a:pt x="11137" y="675233"/>
                  </a:lnTo>
                  <a:lnTo>
                    <a:pt x="18288" y="676656"/>
                  </a:lnTo>
                  <a:lnTo>
                    <a:pt x="8677656" y="676656"/>
                  </a:lnTo>
                  <a:lnTo>
                    <a:pt x="8684793" y="675233"/>
                  </a:lnTo>
                  <a:lnTo>
                    <a:pt x="8690610" y="671334"/>
                  </a:lnTo>
                  <a:lnTo>
                    <a:pt x="8694509" y="665518"/>
                  </a:lnTo>
                  <a:lnTo>
                    <a:pt x="8695944" y="658368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891277" y="5476493"/>
              <a:ext cx="411480" cy="413384"/>
            </a:xfrm>
            <a:custGeom>
              <a:avLst/>
              <a:gdLst/>
              <a:ahLst/>
              <a:cxnLst/>
              <a:rect l="l" t="t" r="r" b="b"/>
              <a:pathLst>
                <a:path w="411479" h="413385">
                  <a:moveTo>
                    <a:pt x="329184" y="0"/>
                  </a:moveTo>
                  <a:lnTo>
                    <a:pt x="82296" y="0"/>
                  </a:lnTo>
                  <a:lnTo>
                    <a:pt x="50256" y="6465"/>
                  </a:lnTo>
                  <a:lnTo>
                    <a:pt x="24098" y="24098"/>
                  </a:lnTo>
                  <a:lnTo>
                    <a:pt x="6465" y="50256"/>
                  </a:lnTo>
                  <a:lnTo>
                    <a:pt x="0" y="82295"/>
                  </a:lnTo>
                  <a:lnTo>
                    <a:pt x="0" y="330707"/>
                  </a:lnTo>
                  <a:lnTo>
                    <a:pt x="6465" y="362747"/>
                  </a:lnTo>
                  <a:lnTo>
                    <a:pt x="24098" y="388905"/>
                  </a:lnTo>
                  <a:lnTo>
                    <a:pt x="50256" y="406538"/>
                  </a:lnTo>
                  <a:lnTo>
                    <a:pt x="82296" y="413003"/>
                  </a:lnTo>
                  <a:lnTo>
                    <a:pt x="329184" y="413003"/>
                  </a:lnTo>
                  <a:lnTo>
                    <a:pt x="361223" y="406538"/>
                  </a:lnTo>
                  <a:lnTo>
                    <a:pt x="387381" y="388905"/>
                  </a:lnTo>
                  <a:lnTo>
                    <a:pt x="405014" y="362747"/>
                  </a:lnTo>
                  <a:lnTo>
                    <a:pt x="411480" y="330707"/>
                  </a:lnTo>
                  <a:lnTo>
                    <a:pt x="411480" y="82295"/>
                  </a:lnTo>
                  <a:lnTo>
                    <a:pt x="405014" y="50256"/>
                  </a:lnTo>
                  <a:lnTo>
                    <a:pt x="387381" y="24098"/>
                  </a:lnTo>
                  <a:lnTo>
                    <a:pt x="361223" y="6465"/>
                  </a:lnTo>
                  <a:lnTo>
                    <a:pt x="32918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891277" y="5476493"/>
              <a:ext cx="411480" cy="413384"/>
            </a:xfrm>
            <a:custGeom>
              <a:avLst/>
              <a:gdLst/>
              <a:ahLst/>
              <a:cxnLst/>
              <a:rect l="l" t="t" r="r" b="b"/>
              <a:pathLst>
                <a:path w="411479" h="413385">
                  <a:moveTo>
                    <a:pt x="0" y="82295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6" y="0"/>
                  </a:lnTo>
                  <a:lnTo>
                    <a:pt x="329184" y="0"/>
                  </a:lnTo>
                  <a:lnTo>
                    <a:pt x="361223" y="6465"/>
                  </a:lnTo>
                  <a:lnTo>
                    <a:pt x="387381" y="24098"/>
                  </a:lnTo>
                  <a:lnTo>
                    <a:pt x="405014" y="50256"/>
                  </a:lnTo>
                  <a:lnTo>
                    <a:pt x="411480" y="82295"/>
                  </a:lnTo>
                  <a:lnTo>
                    <a:pt x="411480" y="330707"/>
                  </a:lnTo>
                  <a:lnTo>
                    <a:pt x="405014" y="362747"/>
                  </a:lnTo>
                  <a:lnTo>
                    <a:pt x="387381" y="388905"/>
                  </a:lnTo>
                  <a:lnTo>
                    <a:pt x="361223" y="406538"/>
                  </a:lnTo>
                  <a:lnTo>
                    <a:pt x="329184" y="413003"/>
                  </a:lnTo>
                  <a:lnTo>
                    <a:pt x="82296" y="413003"/>
                  </a:lnTo>
                  <a:lnTo>
                    <a:pt x="50256" y="406538"/>
                  </a:lnTo>
                  <a:lnTo>
                    <a:pt x="24098" y="388905"/>
                  </a:lnTo>
                  <a:lnTo>
                    <a:pt x="6465" y="362747"/>
                  </a:lnTo>
                  <a:lnTo>
                    <a:pt x="0" y="330707"/>
                  </a:lnTo>
                  <a:lnTo>
                    <a:pt x="0" y="8229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5011928" y="5514847"/>
            <a:ext cx="169545" cy="3549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251453" y="3664077"/>
            <a:ext cx="3689985" cy="1515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B3939"/>
                </a:solidFill>
                <a:latin typeface="Trebuchet MS"/>
                <a:cs typeface="Trebuchet MS"/>
              </a:rPr>
              <a:t>Sadat's</a:t>
            </a:r>
            <a:r>
              <a:rPr dirty="0" sz="1800" spc="-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3B3939"/>
                </a:solidFill>
                <a:latin typeface="Trebuchet MS"/>
                <a:cs typeface="Trebuchet MS"/>
              </a:rPr>
              <a:t>Peace</a:t>
            </a:r>
            <a:r>
              <a:rPr dirty="0" sz="1800" spc="-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3B3939"/>
                </a:solidFill>
                <a:latin typeface="Trebuchet MS"/>
                <a:cs typeface="Trebuchet MS"/>
              </a:rPr>
              <a:t>with</a:t>
            </a:r>
            <a:r>
              <a:rPr dirty="0" sz="1800" spc="-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3B3939"/>
                </a:solidFill>
                <a:latin typeface="Trebuchet MS"/>
                <a:cs typeface="Trebuchet MS"/>
              </a:rPr>
              <a:t>Israel</a:t>
            </a:r>
            <a:endParaRPr sz="1800">
              <a:latin typeface="Trebuchet MS"/>
              <a:cs typeface="Trebuchet MS"/>
            </a:endParaRPr>
          </a:p>
          <a:p>
            <a:pPr algn="ctr" marL="12700" marR="5080" indent="-2540">
              <a:lnSpc>
                <a:spcPct val="126499"/>
              </a:lnSpc>
              <a:spcBef>
                <a:spcPts val="770"/>
              </a:spcBef>
            </a:pP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r>
              <a:rPr dirty="0" sz="14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fostered</a:t>
            </a:r>
            <a:r>
              <a:rPr dirty="0" sz="14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4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friendly</a:t>
            </a:r>
            <a:r>
              <a:rPr dirty="0" sz="14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4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after</a:t>
            </a:r>
            <a:r>
              <a:rPr dirty="0" sz="14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1979</a:t>
            </a:r>
            <a:r>
              <a:rPr dirty="0" sz="14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peace</a:t>
            </a:r>
            <a:r>
              <a:rPr dirty="0" sz="14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20">
                <a:solidFill>
                  <a:srgbClr val="3B3939"/>
                </a:solidFill>
                <a:latin typeface="Arial"/>
                <a:cs typeface="Arial"/>
              </a:rPr>
              <a:t>treaty,</a:t>
            </a:r>
            <a:r>
              <a:rPr dirty="0" sz="14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though constrained</a:t>
            </a:r>
            <a:r>
              <a:rPr dirty="0" sz="14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4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20">
                <a:solidFill>
                  <a:srgbClr val="3B3939"/>
                </a:solidFill>
                <a:latin typeface="Arial"/>
                <a:cs typeface="Arial"/>
              </a:rPr>
              <a:t>Palestinian-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Israeli</a:t>
            </a:r>
            <a:r>
              <a:rPr dirty="0" sz="14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conflict. conflict.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7106411" y="5472684"/>
            <a:ext cx="419100" cy="850900"/>
            <a:chOff x="7106411" y="5472684"/>
            <a:chExt cx="419100" cy="850900"/>
          </a:xfrm>
        </p:grpSpPr>
        <p:sp>
          <p:nvSpPr>
            <p:cNvPr id="11" name="object 11" descr=""/>
            <p:cNvSpPr/>
            <p:nvPr/>
          </p:nvSpPr>
          <p:spPr>
            <a:xfrm>
              <a:off x="7296911" y="5681472"/>
              <a:ext cx="36830" cy="641985"/>
            </a:xfrm>
            <a:custGeom>
              <a:avLst/>
              <a:gdLst/>
              <a:ahLst/>
              <a:cxnLst/>
              <a:rect l="l" t="t" r="r" b="b"/>
              <a:pathLst>
                <a:path w="36829" h="641985">
                  <a:moveTo>
                    <a:pt x="18288" y="0"/>
                  </a:moveTo>
                  <a:lnTo>
                    <a:pt x="11144" y="1428"/>
                  </a:lnTo>
                  <a:lnTo>
                    <a:pt x="5334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0" y="623315"/>
                  </a:lnTo>
                  <a:lnTo>
                    <a:pt x="1428" y="630459"/>
                  </a:lnTo>
                  <a:lnTo>
                    <a:pt x="5334" y="636269"/>
                  </a:lnTo>
                  <a:lnTo>
                    <a:pt x="11144" y="640175"/>
                  </a:lnTo>
                  <a:lnTo>
                    <a:pt x="18288" y="641603"/>
                  </a:lnTo>
                  <a:lnTo>
                    <a:pt x="25431" y="640175"/>
                  </a:lnTo>
                  <a:lnTo>
                    <a:pt x="31242" y="636269"/>
                  </a:lnTo>
                  <a:lnTo>
                    <a:pt x="35147" y="630459"/>
                  </a:lnTo>
                  <a:lnTo>
                    <a:pt x="36576" y="623315"/>
                  </a:lnTo>
                  <a:lnTo>
                    <a:pt x="36576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110221" y="5476494"/>
              <a:ext cx="411480" cy="413384"/>
            </a:xfrm>
            <a:custGeom>
              <a:avLst/>
              <a:gdLst/>
              <a:ahLst/>
              <a:cxnLst/>
              <a:rect l="l" t="t" r="r" b="b"/>
              <a:pathLst>
                <a:path w="411479" h="413385">
                  <a:moveTo>
                    <a:pt x="329183" y="0"/>
                  </a:moveTo>
                  <a:lnTo>
                    <a:pt x="82296" y="0"/>
                  </a:lnTo>
                  <a:lnTo>
                    <a:pt x="50256" y="6465"/>
                  </a:lnTo>
                  <a:lnTo>
                    <a:pt x="24098" y="24098"/>
                  </a:lnTo>
                  <a:lnTo>
                    <a:pt x="6465" y="50256"/>
                  </a:lnTo>
                  <a:lnTo>
                    <a:pt x="0" y="82295"/>
                  </a:lnTo>
                  <a:lnTo>
                    <a:pt x="0" y="330707"/>
                  </a:lnTo>
                  <a:lnTo>
                    <a:pt x="6465" y="362747"/>
                  </a:lnTo>
                  <a:lnTo>
                    <a:pt x="24098" y="388905"/>
                  </a:lnTo>
                  <a:lnTo>
                    <a:pt x="50256" y="406538"/>
                  </a:lnTo>
                  <a:lnTo>
                    <a:pt x="82296" y="413003"/>
                  </a:lnTo>
                  <a:lnTo>
                    <a:pt x="329183" y="413003"/>
                  </a:lnTo>
                  <a:lnTo>
                    <a:pt x="361223" y="406538"/>
                  </a:lnTo>
                  <a:lnTo>
                    <a:pt x="387381" y="388905"/>
                  </a:lnTo>
                  <a:lnTo>
                    <a:pt x="405014" y="362747"/>
                  </a:lnTo>
                  <a:lnTo>
                    <a:pt x="411479" y="330707"/>
                  </a:lnTo>
                  <a:lnTo>
                    <a:pt x="411479" y="82295"/>
                  </a:lnTo>
                  <a:lnTo>
                    <a:pt x="405014" y="50256"/>
                  </a:lnTo>
                  <a:lnTo>
                    <a:pt x="387381" y="24098"/>
                  </a:lnTo>
                  <a:lnTo>
                    <a:pt x="361223" y="6465"/>
                  </a:lnTo>
                  <a:lnTo>
                    <a:pt x="32918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110221" y="5476494"/>
              <a:ext cx="411480" cy="413384"/>
            </a:xfrm>
            <a:custGeom>
              <a:avLst/>
              <a:gdLst/>
              <a:ahLst/>
              <a:cxnLst/>
              <a:rect l="l" t="t" r="r" b="b"/>
              <a:pathLst>
                <a:path w="411479" h="413385">
                  <a:moveTo>
                    <a:pt x="0" y="82295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6" y="0"/>
                  </a:lnTo>
                  <a:lnTo>
                    <a:pt x="329183" y="0"/>
                  </a:lnTo>
                  <a:lnTo>
                    <a:pt x="361223" y="6465"/>
                  </a:lnTo>
                  <a:lnTo>
                    <a:pt x="387381" y="24098"/>
                  </a:lnTo>
                  <a:lnTo>
                    <a:pt x="405014" y="50256"/>
                  </a:lnTo>
                  <a:lnTo>
                    <a:pt x="411479" y="82295"/>
                  </a:lnTo>
                  <a:lnTo>
                    <a:pt x="411479" y="330707"/>
                  </a:lnTo>
                  <a:lnTo>
                    <a:pt x="405014" y="362747"/>
                  </a:lnTo>
                  <a:lnTo>
                    <a:pt x="387381" y="388905"/>
                  </a:lnTo>
                  <a:lnTo>
                    <a:pt x="361223" y="406538"/>
                  </a:lnTo>
                  <a:lnTo>
                    <a:pt x="329183" y="413003"/>
                  </a:lnTo>
                  <a:lnTo>
                    <a:pt x="82296" y="413003"/>
                  </a:lnTo>
                  <a:lnTo>
                    <a:pt x="50256" y="406538"/>
                  </a:lnTo>
                  <a:lnTo>
                    <a:pt x="24098" y="388905"/>
                  </a:lnTo>
                  <a:lnTo>
                    <a:pt x="6465" y="362747"/>
                  </a:lnTo>
                  <a:lnTo>
                    <a:pt x="0" y="330707"/>
                  </a:lnTo>
                  <a:lnTo>
                    <a:pt x="0" y="8229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7231506" y="5514847"/>
            <a:ext cx="169545" cy="3549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460238" y="6531102"/>
            <a:ext cx="3707765" cy="1235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B3939"/>
                </a:solidFill>
                <a:latin typeface="Trebuchet MS"/>
                <a:cs typeface="Trebuchet MS"/>
              </a:rPr>
              <a:t>Mubarak's</a:t>
            </a:r>
            <a:r>
              <a:rPr dirty="0" sz="1800" spc="-9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3B3939"/>
                </a:solidFill>
                <a:latin typeface="Trebuchet MS"/>
                <a:cs typeface="Trebuchet MS"/>
              </a:rPr>
              <a:t>Stance</a:t>
            </a:r>
            <a:endParaRPr sz="1800">
              <a:latin typeface="Trebuchet MS"/>
              <a:cs typeface="Trebuchet MS"/>
            </a:endParaRPr>
          </a:p>
          <a:p>
            <a:pPr algn="ctr" marL="12700" marR="5080">
              <a:lnSpc>
                <a:spcPct val="126299"/>
              </a:lnSpc>
              <a:spcBef>
                <a:spcPts val="775"/>
              </a:spcBef>
            </a:pP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Mubarak</a:t>
            </a:r>
            <a:r>
              <a:rPr dirty="0" sz="14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opposed</a:t>
            </a:r>
            <a:r>
              <a:rPr dirty="0" sz="14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violence</a:t>
            </a:r>
            <a:r>
              <a:rPr dirty="0" sz="14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against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25">
                <a:solidFill>
                  <a:srgbClr val="3B3939"/>
                </a:solidFill>
                <a:latin typeface="Arial"/>
                <a:cs typeface="Arial"/>
              </a:rPr>
              <a:t>but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but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4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supported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4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protesters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against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against</a:t>
            </a:r>
            <a:r>
              <a:rPr dirty="0" sz="14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his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rule.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325356" y="5041391"/>
            <a:ext cx="419100" cy="852169"/>
            <a:chOff x="9325356" y="5041391"/>
            <a:chExt cx="419100" cy="852169"/>
          </a:xfrm>
        </p:grpSpPr>
        <p:sp>
          <p:nvSpPr>
            <p:cNvPr id="17" name="object 17" descr=""/>
            <p:cNvSpPr/>
            <p:nvPr/>
          </p:nvSpPr>
          <p:spPr>
            <a:xfrm>
              <a:off x="9515856" y="5041391"/>
              <a:ext cx="36830" cy="640080"/>
            </a:xfrm>
            <a:custGeom>
              <a:avLst/>
              <a:gdLst/>
              <a:ahLst/>
              <a:cxnLst/>
              <a:rect l="l" t="t" r="r" b="b"/>
              <a:pathLst>
                <a:path w="36829" h="640079">
                  <a:moveTo>
                    <a:pt x="18288" y="0"/>
                  </a:moveTo>
                  <a:lnTo>
                    <a:pt x="11144" y="1428"/>
                  </a:lnTo>
                  <a:lnTo>
                    <a:pt x="5333" y="5333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0" y="621791"/>
                  </a:lnTo>
                  <a:lnTo>
                    <a:pt x="1428" y="628935"/>
                  </a:lnTo>
                  <a:lnTo>
                    <a:pt x="5334" y="634745"/>
                  </a:lnTo>
                  <a:lnTo>
                    <a:pt x="11144" y="638651"/>
                  </a:lnTo>
                  <a:lnTo>
                    <a:pt x="18288" y="640079"/>
                  </a:lnTo>
                  <a:lnTo>
                    <a:pt x="25431" y="638651"/>
                  </a:lnTo>
                  <a:lnTo>
                    <a:pt x="31242" y="634745"/>
                  </a:lnTo>
                  <a:lnTo>
                    <a:pt x="35147" y="628935"/>
                  </a:lnTo>
                  <a:lnTo>
                    <a:pt x="36575" y="62179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2" y="5333"/>
                  </a:lnTo>
                  <a:lnTo>
                    <a:pt x="25431" y="142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329166" y="5476493"/>
              <a:ext cx="411480" cy="413384"/>
            </a:xfrm>
            <a:custGeom>
              <a:avLst/>
              <a:gdLst/>
              <a:ahLst/>
              <a:cxnLst/>
              <a:rect l="l" t="t" r="r" b="b"/>
              <a:pathLst>
                <a:path w="411479" h="413385">
                  <a:moveTo>
                    <a:pt x="329183" y="0"/>
                  </a:moveTo>
                  <a:lnTo>
                    <a:pt x="82295" y="0"/>
                  </a:lnTo>
                  <a:lnTo>
                    <a:pt x="50256" y="6465"/>
                  </a:lnTo>
                  <a:lnTo>
                    <a:pt x="24098" y="24098"/>
                  </a:lnTo>
                  <a:lnTo>
                    <a:pt x="6465" y="50256"/>
                  </a:lnTo>
                  <a:lnTo>
                    <a:pt x="0" y="82295"/>
                  </a:lnTo>
                  <a:lnTo>
                    <a:pt x="0" y="330707"/>
                  </a:lnTo>
                  <a:lnTo>
                    <a:pt x="6465" y="362747"/>
                  </a:lnTo>
                  <a:lnTo>
                    <a:pt x="24098" y="388905"/>
                  </a:lnTo>
                  <a:lnTo>
                    <a:pt x="50256" y="406538"/>
                  </a:lnTo>
                  <a:lnTo>
                    <a:pt x="82295" y="413003"/>
                  </a:lnTo>
                  <a:lnTo>
                    <a:pt x="329183" y="413003"/>
                  </a:lnTo>
                  <a:lnTo>
                    <a:pt x="361223" y="406538"/>
                  </a:lnTo>
                  <a:lnTo>
                    <a:pt x="387381" y="388905"/>
                  </a:lnTo>
                  <a:lnTo>
                    <a:pt x="405014" y="362747"/>
                  </a:lnTo>
                  <a:lnTo>
                    <a:pt x="411479" y="330707"/>
                  </a:lnTo>
                  <a:lnTo>
                    <a:pt x="411479" y="82295"/>
                  </a:lnTo>
                  <a:lnTo>
                    <a:pt x="405014" y="50256"/>
                  </a:lnTo>
                  <a:lnTo>
                    <a:pt x="387381" y="24098"/>
                  </a:lnTo>
                  <a:lnTo>
                    <a:pt x="361223" y="6465"/>
                  </a:lnTo>
                  <a:lnTo>
                    <a:pt x="32918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329166" y="5476493"/>
              <a:ext cx="411480" cy="413384"/>
            </a:xfrm>
            <a:custGeom>
              <a:avLst/>
              <a:gdLst/>
              <a:ahLst/>
              <a:cxnLst/>
              <a:rect l="l" t="t" r="r" b="b"/>
              <a:pathLst>
                <a:path w="411479" h="413385">
                  <a:moveTo>
                    <a:pt x="0" y="82295"/>
                  </a:moveTo>
                  <a:lnTo>
                    <a:pt x="6465" y="50256"/>
                  </a:lnTo>
                  <a:lnTo>
                    <a:pt x="24098" y="24098"/>
                  </a:lnTo>
                  <a:lnTo>
                    <a:pt x="50256" y="6465"/>
                  </a:lnTo>
                  <a:lnTo>
                    <a:pt x="82295" y="0"/>
                  </a:lnTo>
                  <a:lnTo>
                    <a:pt x="329183" y="0"/>
                  </a:lnTo>
                  <a:lnTo>
                    <a:pt x="361223" y="6465"/>
                  </a:lnTo>
                  <a:lnTo>
                    <a:pt x="387381" y="24098"/>
                  </a:lnTo>
                  <a:lnTo>
                    <a:pt x="405014" y="50256"/>
                  </a:lnTo>
                  <a:lnTo>
                    <a:pt x="411479" y="82295"/>
                  </a:lnTo>
                  <a:lnTo>
                    <a:pt x="411479" y="330707"/>
                  </a:lnTo>
                  <a:lnTo>
                    <a:pt x="405014" y="362747"/>
                  </a:lnTo>
                  <a:lnTo>
                    <a:pt x="387381" y="388905"/>
                  </a:lnTo>
                  <a:lnTo>
                    <a:pt x="361223" y="406538"/>
                  </a:lnTo>
                  <a:lnTo>
                    <a:pt x="329183" y="413003"/>
                  </a:lnTo>
                  <a:lnTo>
                    <a:pt x="82295" y="413003"/>
                  </a:lnTo>
                  <a:lnTo>
                    <a:pt x="50256" y="406538"/>
                  </a:lnTo>
                  <a:lnTo>
                    <a:pt x="24098" y="388905"/>
                  </a:lnTo>
                  <a:lnTo>
                    <a:pt x="6465" y="362747"/>
                  </a:lnTo>
                  <a:lnTo>
                    <a:pt x="0" y="330707"/>
                  </a:lnTo>
                  <a:lnTo>
                    <a:pt x="0" y="8229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9451085" y="5514847"/>
            <a:ext cx="169545" cy="3549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695056" y="3664077"/>
            <a:ext cx="3678554" cy="1515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B3939"/>
                </a:solidFill>
                <a:latin typeface="Trebuchet MS"/>
                <a:cs typeface="Trebuchet MS"/>
              </a:rPr>
              <a:t>Sisi's</a:t>
            </a:r>
            <a:r>
              <a:rPr dirty="0" sz="1800" spc="-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3B3939"/>
                </a:solidFill>
                <a:latin typeface="Trebuchet MS"/>
                <a:cs typeface="Trebuchet MS"/>
              </a:rPr>
              <a:t>Collaboration</a:t>
            </a:r>
            <a:endParaRPr sz="1800">
              <a:latin typeface="Trebuchet MS"/>
              <a:cs typeface="Trebuchet MS"/>
            </a:endParaRPr>
          </a:p>
          <a:p>
            <a:pPr algn="ctr" marL="12065" marR="5080" indent="-2540">
              <a:lnSpc>
                <a:spcPct val="126499"/>
              </a:lnSpc>
              <a:spcBef>
                <a:spcPts val="770"/>
              </a:spcBef>
            </a:pP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Under</a:t>
            </a:r>
            <a:r>
              <a:rPr dirty="0" sz="14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Sisi,</a:t>
            </a:r>
            <a:r>
              <a:rPr dirty="0" sz="14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4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4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r>
              <a:rPr dirty="0" sz="14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4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4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reached</a:t>
            </a:r>
            <a:r>
              <a:rPr dirty="0" sz="14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unprecedented </a:t>
            </a:r>
            <a:r>
              <a:rPr dirty="0" sz="1450" spc="-20">
                <a:solidFill>
                  <a:srgbClr val="3B3939"/>
                </a:solidFill>
                <a:latin typeface="Arial"/>
                <a:cs typeface="Arial"/>
              </a:rPr>
              <a:t>unprecedented</a:t>
            </a:r>
            <a:r>
              <a:rPr dirty="0" sz="14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levels,</a:t>
            </a:r>
            <a:r>
              <a:rPr dirty="0" sz="14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4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r>
              <a:rPr dirty="0" sz="14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acting</a:t>
            </a:r>
            <a:r>
              <a:rPr dirty="0" sz="14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4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4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4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3B3939"/>
                </a:solidFill>
                <a:latin typeface="Arial"/>
                <a:cs typeface="Arial"/>
              </a:rPr>
              <a:t>mediator.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16963" y="3855211"/>
            <a:ext cx="6783705" cy="6934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350">
                <a:solidFill>
                  <a:srgbClr val="1B1B27"/>
                </a:solidFill>
                <a:latin typeface="Trebuchet MS"/>
                <a:cs typeface="Trebuchet MS"/>
              </a:rPr>
              <a:t>The</a:t>
            </a:r>
            <a:r>
              <a:rPr dirty="0" sz="4350" spc="-6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4350">
                <a:solidFill>
                  <a:srgbClr val="1B1B27"/>
                </a:solidFill>
                <a:latin typeface="Trebuchet MS"/>
                <a:cs typeface="Trebuchet MS"/>
              </a:rPr>
              <a:t>Strait</a:t>
            </a:r>
            <a:r>
              <a:rPr dirty="0" sz="4350" spc="-8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4350">
                <a:solidFill>
                  <a:srgbClr val="1B1B27"/>
                </a:solidFill>
                <a:latin typeface="Trebuchet MS"/>
                <a:cs typeface="Trebuchet MS"/>
              </a:rPr>
              <a:t>of</a:t>
            </a:r>
            <a:r>
              <a:rPr dirty="0" sz="4350" spc="-14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4350">
                <a:solidFill>
                  <a:srgbClr val="1B1B27"/>
                </a:solidFill>
                <a:latin typeface="Trebuchet MS"/>
                <a:cs typeface="Trebuchet MS"/>
              </a:rPr>
              <a:t>Tiran</a:t>
            </a:r>
            <a:r>
              <a:rPr dirty="0" sz="4350" spc="-7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4350" spc="-10">
                <a:solidFill>
                  <a:srgbClr val="1B1B27"/>
                </a:solidFill>
                <a:latin typeface="Trebuchet MS"/>
                <a:cs typeface="Trebuchet MS"/>
              </a:rPr>
              <a:t>Incident</a:t>
            </a:r>
            <a:endParaRPr sz="4350">
              <a:latin typeface="Trebuchet MS"/>
              <a:cs typeface="Trebuchet MS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4878323"/>
            <a:ext cx="5173980" cy="2280285"/>
            <a:chOff x="2034539" y="4878323"/>
            <a:chExt cx="5173980" cy="2280285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4882133"/>
              <a:ext cx="5166360" cy="2272665"/>
            </a:xfrm>
            <a:custGeom>
              <a:avLst/>
              <a:gdLst/>
              <a:ahLst/>
              <a:cxnLst/>
              <a:rect l="l" t="t" r="r" b="b"/>
              <a:pathLst>
                <a:path w="5166359" h="2272665">
                  <a:moveTo>
                    <a:pt x="5066410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2172322"/>
                  </a:lnTo>
                  <a:lnTo>
                    <a:pt x="7848" y="2211231"/>
                  </a:lnTo>
                  <a:lnTo>
                    <a:pt x="29257" y="2243005"/>
                  </a:lnTo>
                  <a:lnTo>
                    <a:pt x="61025" y="2264428"/>
                  </a:lnTo>
                  <a:lnTo>
                    <a:pt x="99949" y="2272284"/>
                  </a:lnTo>
                  <a:lnTo>
                    <a:pt x="5066410" y="2272284"/>
                  </a:lnTo>
                  <a:lnTo>
                    <a:pt x="5105334" y="2264428"/>
                  </a:lnTo>
                  <a:lnTo>
                    <a:pt x="5137102" y="2243005"/>
                  </a:lnTo>
                  <a:lnTo>
                    <a:pt x="5158511" y="2211231"/>
                  </a:lnTo>
                  <a:lnTo>
                    <a:pt x="5166359" y="2172322"/>
                  </a:lnTo>
                  <a:lnTo>
                    <a:pt x="5166359" y="99948"/>
                  </a:lnTo>
                  <a:lnTo>
                    <a:pt x="5158511" y="61025"/>
                  </a:lnTo>
                  <a:lnTo>
                    <a:pt x="5137102" y="29257"/>
                  </a:lnTo>
                  <a:lnTo>
                    <a:pt x="5105334" y="7848"/>
                  </a:lnTo>
                  <a:lnTo>
                    <a:pt x="506641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4882133"/>
              <a:ext cx="5166360" cy="2272665"/>
            </a:xfrm>
            <a:custGeom>
              <a:avLst/>
              <a:gdLst/>
              <a:ahLst/>
              <a:cxnLst/>
              <a:rect l="l" t="t" r="r" b="b"/>
              <a:pathLst>
                <a:path w="5166359" h="2272665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5066410" y="0"/>
                  </a:lnTo>
                  <a:lnTo>
                    <a:pt x="5105334" y="7848"/>
                  </a:lnTo>
                  <a:lnTo>
                    <a:pt x="5137102" y="29257"/>
                  </a:lnTo>
                  <a:lnTo>
                    <a:pt x="5158511" y="61025"/>
                  </a:lnTo>
                  <a:lnTo>
                    <a:pt x="5166359" y="99948"/>
                  </a:lnTo>
                  <a:lnTo>
                    <a:pt x="5166359" y="2172322"/>
                  </a:lnTo>
                  <a:lnTo>
                    <a:pt x="5158511" y="2211231"/>
                  </a:lnTo>
                  <a:lnTo>
                    <a:pt x="5137102" y="2243005"/>
                  </a:lnTo>
                  <a:lnTo>
                    <a:pt x="5105334" y="2264428"/>
                  </a:lnTo>
                  <a:lnTo>
                    <a:pt x="5066410" y="2272284"/>
                  </a:lnTo>
                  <a:lnTo>
                    <a:pt x="99949" y="2272284"/>
                  </a:lnTo>
                  <a:lnTo>
                    <a:pt x="61025" y="2264428"/>
                  </a:lnTo>
                  <a:lnTo>
                    <a:pt x="29257" y="2243005"/>
                  </a:lnTo>
                  <a:lnTo>
                    <a:pt x="7848" y="2211231"/>
                  </a:lnTo>
                  <a:lnTo>
                    <a:pt x="0" y="21723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346705" y="5124958"/>
            <a:ext cx="4535805" cy="18097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Closure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of</a:t>
            </a:r>
            <a:r>
              <a:rPr dirty="0" sz="2150" spc="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the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Strait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Egypt's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closure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Strait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Tiran,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sole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sole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shipping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route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Eilat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Aqaba,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played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played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role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triggering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423404" y="4878323"/>
            <a:ext cx="5173980" cy="2280285"/>
            <a:chOff x="7423404" y="4878323"/>
            <a:chExt cx="5173980" cy="2280285"/>
          </a:xfrm>
        </p:grpSpPr>
        <p:sp>
          <p:nvSpPr>
            <p:cNvPr id="8" name="object 8" descr=""/>
            <p:cNvSpPr/>
            <p:nvPr/>
          </p:nvSpPr>
          <p:spPr>
            <a:xfrm>
              <a:off x="7427214" y="4882133"/>
              <a:ext cx="5166360" cy="2272665"/>
            </a:xfrm>
            <a:custGeom>
              <a:avLst/>
              <a:gdLst/>
              <a:ahLst/>
              <a:cxnLst/>
              <a:rect l="l" t="t" r="r" b="b"/>
              <a:pathLst>
                <a:path w="5166359" h="2272665">
                  <a:moveTo>
                    <a:pt x="5066410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2172322"/>
                  </a:lnTo>
                  <a:lnTo>
                    <a:pt x="7848" y="2211231"/>
                  </a:lnTo>
                  <a:lnTo>
                    <a:pt x="29257" y="2243005"/>
                  </a:lnTo>
                  <a:lnTo>
                    <a:pt x="61025" y="2264428"/>
                  </a:lnTo>
                  <a:lnTo>
                    <a:pt x="99949" y="2272284"/>
                  </a:lnTo>
                  <a:lnTo>
                    <a:pt x="5066410" y="2272284"/>
                  </a:lnTo>
                  <a:lnTo>
                    <a:pt x="5105334" y="2264428"/>
                  </a:lnTo>
                  <a:lnTo>
                    <a:pt x="5137102" y="2243005"/>
                  </a:lnTo>
                  <a:lnTo>
                    <a:pt x="5158511" y="2211231"/>
                  </a:lnTo>
                  <a:lnTo>
                    <a:pt x="5166359" y="2172322"/>
                  </a:lnTo>
                  <a:lnTo>
                    <a:pt x="5166359" y="99948"/>
                  </a:lnTo>
                  <a:lnTo>
                    <a:pt x="5158511" y="61025"/>
                  </a:lnTo>
                  <a:lnTo>
                    <a:pt x="5137102" y="29257"/>
                  </a:lnTo>
                  <a:lnTo>
                    <a:pt x="5105334" y="7848"/>
                  </a:lnTo>
                  <a:lnTo>
                    <a:pt x="506641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427214" y="4882133"/>
              <a:ext cx="5166360" cy="2272665"/>
            </a:xfrm>
            <a:custGeom>
              <a:avLst/>
              <a:gdLst/>
              <a:ahLst/>
              <a:cxnLst/>
              <a:rect l="l" t="t" r="r" b="b"/>
              <a:pathLst>
                <a:path w="5166359" h="2272665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5066410" y="0"/>
                  </a:lnTo>
                  <a:lnTo>
                    <a:pt x="5105334" y="7848"/>
                  </a:lnTo>
                  <a:lnTo>
                    <a:pt x="5137102" y="29257"/>
                  </a:lnTo>
                  <a:lnTo>
                    <a:pt x="5158511" y="61025"/>
                  </a:lnTo>
                  <a:lnTo>
                    <a:pt x="5166359" y="99948"/>
                  </a:lnTo>
                  <a:lnTo>
                    <a:pt x="5166359" y="2172322"/>
                  </a:lnTo>
                  <a:lnTo>
                    <a:pt x="5158511" y="2211231"/>
                  </a:lnTo>
                  <a:lnTo>
                    <a:pt x="5137102" y="2243005"/>
                  </a:lnTo>
                  <a:lnTo>
                    <a:pt x="5105334" y="2264428"/>
                  </a:lnTo>
                  <a:lnTo>
                    <a:pt x="5066410" y="2272284"/>
                  </a:lnTo>
                  <a:lnTo>
                    <a:pt x="99949" y="2272284"/>
                  </a:lnTo>
                  <a:lnTo>
                    <a:pt x="61025" y="2264428"/>
                  </a:lnTo>
                  <a:lnTo>
                    <a:pt x="29257" y="2243005"/>
                  </a:lnTo>
                  <a:lnTo>
                    <a:pt x="7848" y="2211231"/>
                  </a:lnTo>
                  <a:lnTo>
                    <a:pt x="0" y="21723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7735569" y="5124958"/>
            <a:ext cx="4192904" cy="14789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Camp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David</a:t>
            </a:r>
            <a:r>
              <a:rPr dirty="0" sz="2150" spc="-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Accords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Camp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David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Accords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ensured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freedom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navigation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Strait,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though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participant.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6085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Egypt's</a:t>
            </a:r>
            <a:r>
              <a:rPr dirty="0" spc="-60"/>
              <a:t> </a:t>
            </a:r>
            <a:r>
              <a:rPr dirty="0"/>
              <a:t>Role</a:t>
            </a:r>
            <a:r>
              <a:rPr dirty="0" spc="-40"/>
              <a:t> </a:t>
            </a:r>
            <a:r>
              <a:rPr dirty="0"/>
              <a:t>in</a:t>
            </a:r>
            <a:r>
              <a:rPr dirty="0" spc="-60"/>
              <a:t> </a:t>
            </a:r>
            <a:r>
              <a:rPr dirty="0"/>
              <a:t>the</a:t>
            </a:r>
            <a:r>
              <a:rPr dirty="0" spc="-40"/>
              <a:t> </a:t>
            </a:r>
            <a:r>
              <a:rPr dirty="0"/>
              <a:t>Gaza</a:t>
            </a:r>
            <a:r>
              <a:rPr dirty="0" spc="-70"/>
              <a:t> </a:t>
            </a:r>
            <a:r>
              <a:rPr dirty="0" spc="-10"/>
              <a:t>Conflict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368750"/>
            <a:ext cx="217297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Blockade</a:t>
            </a:r>
            <a:r>
              <a:rPr dirty="0" sz="2150" spc="5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of</a:t>
            </a:r>
            <a:r>
              <a:rPr dirty="0" sz="2150" spc="4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1B1B27"/>
                </a:solidFill>
                <a:latin typeface="Trebuchet MS"/>
                <a:cs typeface="Trebuchet MS"/>
              </a:rPr>
              <a:t>Gaza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3922319"/>
            <a:ext cx="2719070" cy="20053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Egypt's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involvement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blockade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Gaza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following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2006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Hamas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takeover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demonstrated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heightened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Egypt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368750"/>
            <a:ext cx="173736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Mediator</a:t>
            </a:r>
            <a:r>
              <a:rPr dirty="0" sz="2150" spc="6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1B1B27"/>
                </a:solidFill>
                <a:latin typeface="Trebuchet MS"/>
                <a:cs typeface="Trebuchet MS"/>
              </a:rPr>
              <a:t>Role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3922319"/>
            <a:ext cx="2992120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Sisi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acted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mediator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conflict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Hamas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Hamas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despite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regarding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Hamas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adversary.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368750"/>
            <a:ext cx="2753995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Vital</a:t>
            </a:r>
            <a:r>
              <a:rPr dirty="0" sz="2150" spc="3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Security</a:t>
            </a:r>
            <a:r>
              <a:rPr dirty="0" sz="2150" spc="5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Interest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3922319"/>
            <a:ext cx="2910840" cy="1675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President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Sisi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considered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vital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according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former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head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Mossad.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64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Egypt's</a:t>
            </a:r>
            <a:r>
              <a:rPr dirty="0" spc="-100"/>
              <a:t> </a:t>
            </a:r>
            <a:r>
              <a:rPr dirty="0"/>
              <a:t>Relationship</a:t>
            </a:r>
            <a:r>
              <a:rPr dirty="0" spc="-95"/>
              <a:t> </a:t>
            </a:r>
            <a:r>
              <a:rPr dirty="0"/>
              <a:t>with</a:t>
            </a:r>
            <a:r>
              <a:rPr dirty="0" spc="-95"/>
              <a:t> </a:t>
            </a:r>
            <a:r>
              <a:rPr dirty="0" spc="-20"/>
              <a:t>Iran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339085" y="3950665"/>
            <a:ext cx="2584450" cy="21393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Improved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Relations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 has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improved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representatives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both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participating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discussions.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2715767"/>
            <a:ext cx="10555223" cy="88849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857494" y="3950665"/>
            <a:ext cx="2646045" cy="28174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Protecting</a:t>
            </a:r>
            <a:r>
              <a:rPr dirty="0" sz="2150" spc="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the</a:t>
            </a:r>
            <a:r>
              <a:rPr dirty="0" sz="2150" spc="-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3B3939"/>
                </a:solidFill>
                <a:latin typeface="Trebuchet MS"/>
                <a:cs typeface="Trebuchet MS"/>
              </a:rPr>
              <a:t>Suez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Canal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aims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closer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address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issues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like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protecting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Suez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Canal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ensuring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safe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passage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Bab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Mandab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Strait.</a:t>
            </a:r>
            <a:endParaRPr sz="175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376029" y="3950665"/>
            <a:ext cx="2633980" cy="28174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Challenging</a:t>
            </a:r>
            <a:r>
              <a:rPr dirty="0" sz="2150" spc="1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Iran's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Ambitions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Egypt's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control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Red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friendly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stance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toward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adversaries, Saudi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Iran's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ambitions.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220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Egypt's</a:t>
            </a:r>
            <a:r>
              <a:rPr dirty="0" spc="-105"/>
              <a:t> </a:t>
            </a:r>
            <a:r>
              <a:rPr dirty="0"/>
              <a:t>Pivotal</a:t>
            </a:r>
            <a:r>
              <a:rPr dirty="0" spc="-130"/>
              <a:t> </a:t>
            </a:r>
            <a:r>
              <a:rPr dirty="0" spc="-20"/>
              <a:t>Role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215639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006722"/>
            <a:ext cx="3068955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King-Maker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played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role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king-maker,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aligning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times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other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times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ideologically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at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odds.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215639"/>
            <a:ext cx="554736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006722"/>
            <a:ext cx="3054985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Vital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for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Israel's</a:t>
            </a:r>
            <a:r>
              <a:rPr dirty="0" sz="2150" spc="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Security</a:t>
            </a:r>
            <a:endParaRPr sz="2150">
              <a:latin typeface="Trebuchet MS"/>
              <a:cs typeface="Trebuchet MS"/>
            </a:endParaRPr>
          </a:p>
          <a:p>
            <a:pPr marL="12700" marR="21844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maintain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its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preferred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friend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rather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foe.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215639"/>
            <a:ext cx="554735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006722"/>
            <a:ext cx="2894965" cy="21570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62865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Assurance</a:t>
            </a:r>
            <a:r>
              <a:rPr dirty="0" sz="2150" spc="7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for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Regional Peace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Egypt's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role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provides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tentative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assurance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prevalence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peace.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9598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Confronting</a:t>
            </a:r>
            <a:r>
              <a:rPr dirty="0" spc="-30"/>
              <a:t> </a:t>
            </a:r>
            <a:r>
              <a:rPr dirty="0"/>
              <a:t>Emerging</a:t>
            </a:r>
            <a:r>
              <a:rPr dirty="0" spc="-105"/>
              <a:t> </a:t>
            </a:r>
            <a:r>
              <a:rPr dirty="0" spc="-10"/>
              <a:t>Threats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226307"/>
            <a:ext cx="508000" cy="508000"/>
            <a:chOff x="2034539" y="3226307"/>
            <a:chExt cx="508000" cy="50800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23011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323011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188591" y="326059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38957" y="3242817"/>
            <a:ext cx="2361565" cy="31476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22225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Potential</a:t>
            </a:r>
            <a:r>
              <a:rPr dirty="0" sz="2150" spc="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Coalition Efforts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Collective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efforts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directed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against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generated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alarms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raised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concerns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about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implications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626608" y="3226307"/>
            <a:ext cx="508000" cy="508000"/>
            <a:chOff x="5626608" y="3226307"/>
            <a:chExt cx="508000" cy="508000"/>
          </a:xfrm>
        </p:grpSpPr>
        <p:sp>
          <p:nvSpPr>
            <p:cNvPr id="9" name="object 9" descr=""/>
            <p:cNvSpPr/>
            <p:nvPr/>
          </p:nvSpPr>
          <p:spPr>
            <a:xfrm>
              <a:off x="5630418" y="323011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630418" y="3230117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781294" y="326059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431660" y="3242817"/>
            <a:ext cx="2424430" cy="347726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719455">
              <a:lnSpc>
                <a:spcPct val="104700"/>
              </a:lnSpc>
              <a:spcBef>
                <a:spcPts val="1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Geopolitical Ramifications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Understanding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possibilities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ramifications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such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coalition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essential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complex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web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218676" y="3226307"/>
            <a:ext cx="509270" cy="508000"/>
            <a:chOff x="9218676" y="3226307"/>
            <a:chExt cx="509270" cy="508000"/>
          </a:xfrm>
        </p:grpSpPr>
        <p:sp>
          <p:nvSpPr>
            <p:cNvPr id="14" name="object 14" descr=""/>
            <p:cNvSpPr/>
            <p:nvPr/>
          </p:nvSpPr>
          <p:spPr>
            <a:xfrm>
              <a:off x="9222486" y="3230117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401447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401447" y="499872"/>
                  </a:lnTo>
                  <a:lnTo>
                    <a:pt x="440370" y="492023"/>
                  </a:lnTo>
                  <a:lnTo>
                    <a:pt x="472138" y="470614"/>
                  </a:lnTo>
                  <a:lnTo>
                    <a:pt x="493547" y="438846"/>
                  </a:lnTo>
                  <a:lnTo>
                    <a:pt x="501396" y="399923"/>
                  </a:lnTo>
                  <a:lnTo>
                    <a:pt x="501396" y="99949"/>
                  </a:lnTo>
                  <a:lnTo>
                    <a:pt x="493547" y="61025"/>
                  </a:lnTo>
                  <a:lnTo>
                    <a:pt x="472138" y="29257"/>
                  </a:lnTo>
                  <a:lnTo>
                    <a:pt x="440370" y="784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222486" y="3230117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401447" y="0"/>
                  </a:lnTo>
                  <a:lnTo>
                    <a:pt x="440370" y="7848"/>
                  </a:lnTo>
                  <a:lnTo>
                    <a:pt x="472138" y="29257"/>
                  </a:lnTo>
                  <a:lnTo>
                    <a:pt x="493547" y="61025"/>
                  </a:lnTo>
                  <a:lnTo>
                    <a:pt x="501396" y="99949"/>
                  </a:lnTo>
                  <a:lnTo>
                    <a:pt x="501396" y="399923"/>
                  </a:lnTo>
                  <a:lnTo>
                    <a:pt x="493547" y="438846"/>
                  </a:lnTo>
                  <a:lnTo>
                    <a:pt x="472138" y="470614"/>
                  </a:lnTo>
                  <a:lnTo>
                    <a:pt x="440370" y="492023"/>
                  </a:lnTo>
                  <a:lnTo>
                    <a:pt x="401447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9373616" y="326059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0024364" y="3242817"/>
            <a:ext cx="2467610" cy="31476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41275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Anticipating</a:t>
            </a:r>
            <a:r>
              <a:rPr dirty="0" sz="2150" spc="1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Future Scenarios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Exploring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possibilities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Russia's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role,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whether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mediator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future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adversary,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 is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strategic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response.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591180"/>
            <a:ext cx="867600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The</a:t>
            </a:r>
            <a:r>
              <a:rPr dirty="0" spc="-265"/>
              <a:t> </a:t>
            </a:r>
            <a:r>
              <a:rPr dirty="0"/>
              <a:t>Arab</a:t>
            </a:r>
            <a:r>
              <a:rPr dirty="0" spc="-30"/>
              <a:t> </a:t>
            </a:r>
            <a:r>
              <a:rPr dirty="0"/>
              <a:t>Spring</a:t>
            </a:r>
            <a:r>
              <a:rPr dirty="0" spc="-25"/>
              <a:t> </a:t>
            </a:r>
            <a:r>
              <a:rPr dirty="0"/>
              <a:t>and</a:t>
            </a:r>
            <a:r>
              <a:rPr dirty="0" spc="-10"/>
              <a:t> </a:t>
            </a:r>
            <a:r>
              <a:rPr dirty="0"/>
              <a:t>Egypt's</a:t>
            </a:r>
            <a:r>
              <a:rPr dirty="0" spc="-5"/>
              <a:t> </a:t>
            </a:r>
            <a:r>
              <a:rPr dirty="0" spc="-10"/>
              <a:t>Future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724655"/>
            <a:ext cx="10563225" cy="1920239"/>
            <a:chOff x="2034539" y="3724655"/>
            <a:chExt cx="10563225" cy="1920239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728465"/>
              <a:ext cx="10555605" cy="1912620"/>
            </a:xfrm>
            <a:custGeom>
              <a:avLst/>
              <a:gdLst/>
              <a:ahLst/>
              <a:cxnLst/>
              <a:rect l="l" t="t" r="r" b="b"/>
              <a:pathLst>
                <a:path w="10555605" h="1912620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10455148" y="0"/>
                  </a:lnTo>
                  <a:lnTo>
                    <a:pt x="10494091" y="7868"/>
                  </a:lnTo>
                  <a:lnTo>
                    <a:pt x="10525902" y="29321"/>
                  </a:lnTo>
                  <a:lnTo>
                    <a:pt x="10547355" y="61132"/>
                  </a:lnTo>
                  <a:lnTo>
                    <a:pt x="10555224" y="100075"/>
                  </a:lnTo>
                  <a:lnTo>
                    <a:pt x="10555224" y="1812544"/>
                  </a:lnTo>
                  <a:lnTo>
                    <a:pt x="10547355" y="1851487"/>
                  </a:lnTo>
                  <a:lnTo>
                    <a:pt x="10525902" y="1883298"/>
                  </a:lnTo>
                  <a:lnTo>
                    <a:pt x="10494091" y="1904751"/>
                  </a:lnTo>
                  <a:lnTo>
                    <a:pt x="10455148" y="1912620"/>
                  </a:lnTo>
                  <a:lnTo>
                    <a:pt x="100075" y="1912620"/>
                  </a:lnTo>
                  <a:lnTo>
                    <a:pt x="61132" y="1904751"/>
                  </a:lnTo>
                  <a:lnTo>
                    <a:pt x="29321" y="1883298"/>
                  </a:lnTo>
                  <a:lnTo>
                    <a:pt x="7868" y="1851487"/>
                  </a:lnTo>
                  <a:lnTo>
                    <a:pt x="0" y="1812544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3735323"/>
              <a:ext cx="10540365" cy="949960"/>
            </a:xfrm>
            <a:custGeom>
              <a:avLst/>
              <a:gdLst/>
              <a:ahLst/>
              <a:cxnLst/>
              <a:rect l="l" t="t" r="r" b="b"/>
              <a:pathLst>
                <a:path w="10540365" h="949960">
                  <a:moveTo>
                    <a:pt x="10539984" y="0"/>
                  </a:moveTo>
                  <a:lnTo>
                    <a:pt x="0" y="0"/>
                  </a:lnTo>
                  <a:lnTo>
                    <a:pt x="0" y="949451"/>
                  </a:lnTo>
                  <a:lnTo>
                    <a:pt x="10539984" y="949451"/>
                  </a:lnTo>
                  <a:lnTo>
                    <a:pt x="10539984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346705" y="3936619"/>
            <a:ext cx="356235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Successful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Transition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Democracy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045207" y="4684776"/>
            <a:ext cx="10540365" cy="948055"/>
          </a:xfrm>
          <a:custGeom>
            <a:avLst/>
            <a:gdLst/>
            <a:ahLst/>
            <a:cxnLst/>
            <a:rect l="l" t="t" r="r" b="b"/>
            <a:pathLst>
              <a:path w="10540365" h="948054">
                <a:moveTo>
                  <a:pt x="10539984" y="0"/>
                </a:moveTo>
                <a:lnTo>
                  <a:pt x="0" y="0"/>
                </a:lnTo>
                <a:lnTo>
                  <a:pt x="0" y="947928"/>
                </a:lnTo>
                <a:lnTo>
                  <a:pt x="10539984" y="947928"/>
                </a:lnTo>
                <a:lnTo>
                  <a:pt x="10539984" y="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2359405" y="4884801"/>
            <a:ext cx="2496820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Reversion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Dictatorship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620761" y="3874439"/>
            <a:ext cx="4467225" cy="1632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34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Could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pave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new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era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Arab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world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Improbable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that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rest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will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progress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without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Egypt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54864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2659506"/>
            <a:ext cx="7322184" cy="285115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7500"/>
              </a:lnSpc>
              <a:spcBef>
                <a:spcPts val="135"/>
              </a:spcBef>
            </a:pPr>
            <a:r>
              <a:rPr dirty="0" sz="6000"/>
              <a:t>Israel-Saudi</a:t>
            </a:r>
            <a:r>
              <a:rPr dirty="0" sz="6000" spc="-365"/>
              <a:t> </a:t>
            </a:r>
            <a:r>
              <a:rPr dirty="0" sz="6000"/>
              <a:t>Arabia:</a:t>
            </a:r>
            <a:r>
              <a:rPr dirty="0" sz="6000" spc="-345"/>
              <a:t> </a:t>
            </a:r>
            <a:r>
              <a:rPr dirty="0" sz="6000" spc="-50"/>
              <a:t>A </a:t>
            </a:r>
            <a:r>
              <a:rPr dirty="0" sz="6000"/>
              <a:t>A</a:t>
            </a:r>
            <a:r>
              <a:rPr dirty="0" sz="6000" spc="-325"/>
              <a:t> </a:t>
            </a:r>
            <a:r>
              <a:rPr dirty="0" sz="6000" spc="-10"/>
              <a:t>Promising</a:t>
            </a:r>
            <a:endParaRPr sz="6000"/>
          </a:p>
          <a:p>
            <a:pPr marL="12700">
              <a:lnSpc>
                <a:spcPct val="100000"/>
              </a:lnSpc>
            </a:pPr>
            <a:r>
              <a:rPr dirty="0" sz="6000" spc="-10"/>
              <a:t>Relationship?</a:t>
            </a:r>
            <a:endParaRPr sz="6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681986"/>
            <a:ext cx="562229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Shared</a:t>
            </a:r>
            <a:r>
              <a:rPr dirty="0" spc="-300"/>
              <a:t> </a:t>
            </a:r>
            <a:r>
              <a:rPr dirty="0"/>
              <a:t>Adversary:</a:t>
            </a:r>
            <a:r>
              <a:rPr dirty="0" spc="-75"/>
              <a:t> </a:t>
            </a:r>
            <a:r>
              <a:rPr dirty="0" spc="-20"/>
              <a:t>Iran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4066032"/>
            <a:ext cx="508000" cy="508000"/>
            <a:chOff x="2034539" y="4066032"/>
            <a:chExt cx="508000" cy="50800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4069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4069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188591" y="4100829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38957" y="4082617"/>
            <a:ext cx="2325370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Mutual</a:t>
            </a:r>
            <a:r>
              <a:rPr dirty="0" sz="2150" spc="6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Concern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Arabia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worry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about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Iran's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ambitions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626608" y="4066032"/>
            <a:ext cx="508000" cy="508000"/>
            <a:chOff x="5626608" y="4066032"/>
            <a:chExt cx="508000" cy="508000"/>
          </a:xfrm>
        </p:grpSpPr>
        <p:sp>
          <p:nvSpPr>
            <p:cNvPr id="9" name="object 9" descr=""/>
            <p:cNvSpPr/>
            <p:nvPr/>
          </p:nvSpPr>
          <p:spPr>
            <a:xfrm>
              <a:off x="5630418" y="4069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630418" y="4069842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781294" y="4100829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431660" y="4082617"/>
            <a:ext cx="2326005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Counter</a:t>
            </a:r>
            <a:r>
              <a:rPr dirty="0" sz="2150" spc="8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Efforts</a:t>
            </a:r>
            <a:endParaRPr sz="2150">
              <a:latin typeface="Trebuchet MS"/>
              <a:cs typeface="Trebuchet MS"/>
            </a:endParaRPr>
          </a:p>
          <a:p>
            <a:pPr algn="just"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mitigate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Iranian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East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218676" y="4066032"/>
            <a:ext cx="509270" cy="508000"/>
            <a:chOff x="9218676" y="4066032"/>
            <a:chExt cx="509270" cy="508000"/>
          </a:xfrm>
        </p:grpSpPr>
        <p:sp>
          <p:nvSpPr>
            <p:cNvPr id="14" name="object 14" descr=""/>
            <p:cNvSpPr/>
            <p:nvPr/>
          </p:nvSpPr>
          <p:spPr>
            <a:xfrm>
              <a:off x="9222486" y="4069842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401447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401447" y="499872"/>
                  </a:lnTo>
                  <a:lnTo>
                    <a:pt x="440370" y="492023"/>
                  </a:lnTo>
                  <a:lnTo>
                    <a:pt x="472138" y="470614"/>
                  </a:lnTo>
                  <a:lnTo>
                    <a:pt x="493547" y="438846"/>
                  </a:lnTo>
                  <a:lnTo>
                    <a:pt x="501396" y="399923"/>
                  </a:lnTo>
                  <a:lnTo>
                    <a:pt x="501396" y="99949"/>
                  </a:lnTo>
                  <a:lnTo>
                    <a:pt x="493547" y="61025"/>
                  </a:lnTo>
                  <a:lnTo>
                    <a:pt x="472138" y="29257"/>
                  </a:lnTo>
                  <a:lnTo>
                    <a:pt x="440370" y="784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222486" y="4069842"/>
              <a:ext cx="501650" cy="500380"/>
            </a:xfrm>
            <a:custGeom>
              <a:avLst/>
              <a:gdLst/>
              <a:ahLst/>
              <a:cxnLst/>
              <a:rect l="l" t="t" r="r" b="b"/>
              <a:pathLst>
                <a:path w="501650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401447" y="0"/>
                  </a:lnTo>
                  <a:lnTo>
                    <a:pt x="440370" y="7848"/>
                  </a:lnTo>
                  <a:lnTo>
                    <a:pt x="472138" y="29257"/>
                  </a:lnTo>
                  <a:lnTo>
                    <a:pt x="493547" y="61025"/>
                  </a:lnTo>
                  <a:lnTo>
                    <a:pt x="501396" y="99949"/>
                  </a:lnTo>
                  <a:lnTo>
                    <a:pt x="501396" y="399923"/>
                  </a:lnTo>
                  <a:lnTo>
                    <a:pt x="493547" y="438846"/>
                  </a:lnTo>
                  <a:lnTo>
                    <a:pt x="472138" y="470614"/>
                  </a:lnTo>
                  <a:lnTo>
                    <a:pt x="440370" y="492023"/>
                  </a:lnTo>
                  <a:lnTo>
                    <a:pt x="401447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9373616" y="4100829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0024364" y="4082617"/>
            <a:ext cx="2506980" cy="18103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Combating</a:t>
            </a:r>
            <a:r>
              <a:rPr dirty="0" sz="2150" spc="8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Islamism</a:t>
            </a:r>
            <a:endParaRPr sz="2150">
              <a:latin typeface="Trebuchet MS"/>
              <a:cs typeface="Trebuchet MS"/>
            </a:endParaRPr>
          </a:p>
          <a:p>
            <a:pPr marL="12700" marR="54610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priority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suppress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organized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Islamist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opposition groups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532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Security</a:t>
            </a:r>
            <a:r>
              <a:rPr dirty="0" spc="-70"/>
              <a:t> </a:t>
            </a:r>
            <a:r>
              <a:rPr dirty="0" spc="-10"/>
              <a:t>Cooperation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435858"/>
            <a:ext cx="222250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US</a:t>
            </a:r>
            <a:r>
              <a:rPr dirty="0" sz="2150" spc="-8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Arms</a:t>
            </a:r>
            <a:r>
              <a:rPr dirty="0" sz="2150" spc="1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Transfers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3988994"/>
            <a:ext cx="2954655" cy="18815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398780">
              <a:lnSpc>
                <a:spcPct val="123700"/>
              </a:lnSpc>
              <a:spcBef>
                <a:spcPts val="90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receives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advanced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weapons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counter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threats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1625"/>
              </a:lnSpc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Includes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air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defense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systems,</a:t>
            </a:r>
            <a:endParaRPr sz="1750">
              <a:latin typeface="Arial"/>
              <a:cs typeface="Arial"/>
            </a:endParaRPr>
          </a:p>
          <a:p>
            <a:pPr marL="12700" marR="140335">
              <a:lnSpc>
                <a:spcPts val="26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systems,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other capabilities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435858"/>
            <a:ext cx="232664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Strengthening</a:t>
            </a:r>
            <a:r>
              <a:rPr dirty="0" sz="2150" spc="9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1B1B27"/>
                </a:solidFill>
                <a:latin typeface="Trebuchet MS"/>
                <a:cs typeface="Trebuchet MS"/>
              </a:rPr>
              <a:t>Ties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3988994"/>
            <a:ext cx="2905125" cy="10147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helps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helps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Saudi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Arabia's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alliance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US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823330" y="5189152"/>
            <a:ext cx="2300605" cy="101473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23800"/>
              </a:lnSpc>
              <a:spcBef>
                <a:spcPts val="8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Provides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access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US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intelligence</a:t>
            </a:r>
            <a:endParaRPr sz="17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3435858"/>
            <a:ext cx="219964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Challenges</a:t>
            </a:r>
            <a:r>
              <a:rPr dirty="0" sz="2150" spc="2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Ahead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529318" y="3988994"/>
            <a:ext cx="2764155" cy="10147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Concerns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over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nuclear proliferation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technology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technology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misuse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529318" y="5189152"/>
            <a:ext cx="2404110" cy="101473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8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Delicate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balancing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act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interests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1492707"/>
            <a:ext cx="717486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Balancing</a:t>
            </a:r>
            <a:r>
              <a:rPr dirty="0" spc="-140"/>
              <a:t> </a:t>
            </a:r>
            <a:r>
              <a:rPr dirty="0"/>
              <a:t>Regional</a:t>
            </a:r>
            <a:r>
              <a:rPr dirty="0" spc="-110"/>
              <a:t> </a:t>
            </a:r>
            <a:r>
              <a:rPr dirty="0" spc="-10"/>
              <a:t>Dynamics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570476" y="2519172"/>
            <a:ext cx="1282065" cy="4218940"/>
            <a:chOff x="4570476" y="2519172"/>
            <a:chExt cx="1282065" cy="4218940"/>
          </a:xfrm>
        </p:grpSpPr>
        <p:sp>
          <p:nvSpPr>
            <p:cNvPr id="5" name="object 5" descr=""/>
            <p:cNvSpPr/>
            <p:nvPr/>
          </p:nvSpPr>
          <p:spPr>
            <a:xfrm>
              <a:off x="4802124" y="2519171"/>
              <a:ext cx="1050290" cy="4218940"/>
            </a:xfrm>
            <a:custGeom>
              <a:avLst/>
              <a:gdLst/>
              <a:ahLst/>
              <a:cxnLst/>
              <a:rect l="l" t="t" r="r" b="b"/>
              <a:pathLst>
                <a:path w="1050289" h="4218940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77"/>
                  </a:lnTo>
                  <a:lnTo>
                    <a:pt x="30683" y="1739"/>
                  </a:lnTo>
                  <a:lnTo>
                    <a:pt x="22098" y="0"/>
                  </a:lnTo>
                  <a:lnTo>
                    <a:pt x="13500" y="1739"/>
                  </a:lnTo>
                  <a:lnTo>
                    <a:pt x="6477" y="6477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4196334"/>
                  </a:lnTo>
                  <a:lnTo>
                    <a:pt x="1727" y="4204932"/>
                  </a:lnTo>
                  <a:lnTo>
                    <a:pt x="6477" y="4211955"/>
                  </a:lnTo>
                  <a:lnTo>
                    <a:pt x="13500" y="4216705"/>
                  </a:lnTo>
                  <a:lnTo>
                    <a:pt x="22098" y="4218432"/>
                  </a:lnTo>
                  <a:lnTo>
                    <a:pt x="30683" y="4216705"/>
                  </a:lnTo>
                  <a:lnTo>
                    <a:pt x="37719" y="4211955"/>
                  </a:lnTo>
                  <a:lnTo>
                    <a:pt x="42456" y="4204932"/>
                  </a:lnTo>
                  <a:lnTo>
                    <a:pt x="44196" y="4196334"/>
                  </a:lnTo>
                  <a:lnTo>
                    <a:pt x="44196" y="22098"/>
                  </a:lnTo>
                  <a:close/>
                </a:path>
                <a:path w="1050289" h="4218940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13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49" y="485013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55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46" y="516255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574286" y="276987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574286" y="276987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4724780" y="2800858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125336" y="2754833"/>
            <a:ext cx="5836285" cy="819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Maintaining</a:t>
            </a:r>
            <a:r>
              <a:rPr dirty="0" sz="2150" spc="1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Influence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establish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itself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leader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570476" y="4245864"/>
            <a:ext cx="1282065" cy="508000"/>
            <a:chOff x="4570476" y="4245864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5073396" y="4477512"/>
              <a:ext cx="779145" cy="44450"/>
            </a:xfrm>
            <a:custGeom>
              <a:avLst/>
              <a:gdLst/>
              <a:ahLst/>
              <a:cxnLst/>
              <a:rect l="l" t="t" r="r" b="b"/>
              <a:pathLst>
                <a:path w="779145" h="44450">
                  <a:moveTo>
                    <a:pt x="756665" y="0"/>
                  </a:moveTo>
                  <a:lnTo>
                    <a:pt x="22098" y="0"/>
                  </a:lnTo>
                  <a:lnTo>
                    <a:pt x="13501" y="1738"/>
                  </a:lnTo>
                  <a:lnTo>
                    <a:pt x="6476" y="6476"/>
                  </a:lnTo>
                  <a:lnTo>
                    <a:pt x="1738" y="13501"/>
                  </a:lnTo>
                  <a:lnTo>
                    <a:pt x="0" y="22098"/>
                  </a:lnTo>
                  <a:lnTo>
                    <a:pt x="1738" y="30694"/>
                  </a:lnTo>
                  <a:lnTo>
                    <a:pt x="6477" y="37719"/>
                  </a:lnTo>
                  <a:lnTo>
                    <a:pt x="13501" y="42457"/>
                  </a:lnTo>
                  <a:lnTo>
                    <a:pt x="22098" y="44196"/>
                  </a:lnTo>
                  <a:lnTo>
                    <a:pt x="756665" y="44196"/>
                  </a:lnTo>
                  <a:lnTo>
                    <a:pt x="765262" y="42457"/>
                  </a:lnTo>
                  <a:lnTo>
                    <a:pt x="772286" y="37719"/>
                  </a:lnTo>
                  <a:lnTo>
                    <a:pt x="777025" y="30694"/>
                  </a:lnTo>
                  <a:lnTo>
                    <a:pt x="778763" y="22098"/>
                  </a:lnTo>
                  <a:lnTo>
                    <a:pt x="777025" y="13501"/>
                  </a:lnTo>
                  <a:lnTo>
                    <a:pt x="772287" y="6476"/>
                  </a:lnTo>
                  <a:lnTo>
                    <a:pt x="765262" y="1738"/>
                  </a:lnTo>
                  <a:lnTo>
                    <a:pt x="756665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574286" y="424967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574286" y="424967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4724780" y="428129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125336" y="4235958"/>
            <a:ext cx="5766435" cy="818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Navigating</a:t>
            </a:r>
            <a:r>
              <a:rPr dirty="0" sz="2150" spc="10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Tensions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Reconciling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Palestinian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cause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4570476" y="5727191"/>
            <a:ext cx="1282065" cy="508000"/>
            <a:chOff x="4570476" y="5727191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5073396" y="5957315"/>
              <a:ext cx="779145" cy="44450"/>
            </a:xfrm>
            <a:custGeom>
              <a:avLst/>
              <a:gdLst/>
              <a:ahLst/>
              <a:cxnLst/>
              <a:rect l="l" t="t" r="r" b="b"/>
              <a:pathLst>
                <a:path w="779145" h="44450">
                  <a:moveTo>
                    <a:pt x="756665" y="0"/>
                  </a:moveTo>
                  <a:lnTo>
                    <a:pt x="22098" y="0"/>
                  </a:lnTo>
                  <a:lnTo>
                    <a:pt x="13501" y="1738"/>
                  </a:lnTo>
                  <a:lnTo>
                    <a:pt x="6476" y="6476"/>
                  </a:lnTo>
                  <a:lnTo>
                    <a:pt x="1738" y="13501"/>
                  </a:lnTo>
                  <a:lnTo>
                    <a:pt x="0" y="22097"/>
                  </a:lnTo>
                  <a:lnTo>
                    <a:pt x="1738" y="30694"/>
                  </a:lnTo>
                  <a:lnTo>
                    <a:pt x="6476" y="37718"/>
                  </a:lnTo>
                  <a:lnTo>
                    <a:pt x="13501" y="42457"/>
                  </a:lnTo>
                  <a:lnTo>
                    <a:pt x="22098" y="44195"/>
                  </a:lnTo>
                  <a:lnTo>
                    <a:pt x="756665" y="44195"/>
                  </a:lnTo>
                  <a:lnTo>
                    <a:pt x="765262" y="42457"/>
                  </a:lnTo>
                  <a:lnTo>
                    <a:pt x="772286" y="37718"/>
                  </a:lnTo>
                  <a:lnTo>
                    <a:pt x="777025" y="30694"/>
                  </a:lnTo>
                  <a:lnTo>
                    <a:pt x="778763" y="22097"/>
                  </a:lnTo>
                  <a:lnTo>
                    <a:pt x="777025" y="13501"/>
                  </a:lnTo>
                  <a:lnTo>
                    <a:pt x="772287" y="6476"/>
                  </a:lnTo>
                  <a:lnTo>
                    <a:pt x="765262" y="1738"/>
                  </a:lnTo>
                  <a:lnTo>
                    <a:pt x="756665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574286" y="57310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574286" y="57310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4724780" y="576173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125336" y="5716270"/>
            <a:ext cx="6172835" cy="819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Ensuring</a:t>
            </a:r>
            <a:r>
              <a:rPr dirty="0" sz="2150" spc="13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Stability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Preventing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descending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into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further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chaos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310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Challenges</a:t>
            </a:r>
            <a:r>
              <a:rPr dirty="0" spc="-45"/>
              <a:t> </a:t>
            </a:r>
            <a:r>
              <a:rPr dirty="0"/>
              <a:t>for</a:t>
            </a:r>
            <a:r>
              <a:rPr dirty="0" spc="-5"/>
              <a:t> </a:t>
            </a:r>
            <a:r>
              <a:rPr dirty="0" spc="-10"/>
              <a:t>Israel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2964179"/>
            <a:ext cx="5173980" cy="1614170"/>
            <a:chOff x="2034539" y="2964179"/>
            <a:chExt cx="5173980" cy="161417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2967989"/>
              <a:ext cx="5166360" cy="1606550"/>
            </a:xfrm>
            <a:custGeom>
              <a:avLst/>
              <a:gdLst/>
              <a:ahLst/>
              <a:cxnLst/>
              <a:rect l="l" t="t" r="r" b="b"/>
              <a:pathLst>
                <a:path w="5166359" h="1606550">
                  <a:moveTo>
                    <a:pt x="5066410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1506347"/>
                  </a:lnTo>
                  <a:lnTo>
                    <a:pt x="7848" y="1545270"/>
                  </a:lnTo>
                  <a:lnTo>
                    <a:pt x="29257" y="1577038"/>
                  </a:lnTo>
                  <a:lnTo>
                    <a:pt x="61025" y="1598447"/>
                  </a:lnTo>
                  <a:lnTo>
                    <a:pt x="99949" y="1606296"/>
                  </a:lnTo>
                  <a:lnTo>
                    <a:pt x="5066410" y="1606296"/>
                  </a:lnTo>
                  <a:lnTo>
                    <a:pt x="5105334" y="1598447"/>
                  </a:lnTo>
                  <a:lnTo>
                    <a:pt x="5137102" y="1577038"/>
                  </a:lnTo>
                  <a:lnTo>
                    <a:pt x="5158511" y="1545270"/>
                  </a:lnTo>
                  <a:lnTo>
                    <a:pt x="5166359" y="1506347"/>
                  </a:lnTo>
                  <a:lnTo>
                    <a:pt x="5166359" y="99949"/>
                  </a:lnTo>
                  <a:lnTo>
                    <a:pt x="5158511" y="61025"/>
                  </a:lnTo>
                  <a:lnTo>
                    <a:pt x="5137102" y="29257"/>
                  </a:lnTo>
                  <a:lnTo>
                    <a:pt x="5105334" y="7848"/>
                  </a:lnTo>
                  <a:lnTo>
                    <a:pt x="506641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8349" y="2967989"/>
              <a:ext cx="5166360" cy="1606550"/>
            </a:xfrm>
            <a:custGeom>
              <a:avLst/>
              <a:gdLst/>
              <a:ahLst/>
              <a:cxnLst/>
              <a:rect l="l" t="t" r="r" b="b"/>
              <a:pathLst>
                <a:path w="5166359" h="160655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5066410" y="0"/>
                  </a:lnTo>
                  <a:lnTo>
                    <a:pt x="5105334" y="7848"/>
                  </a:lnTo>
                  <a:lnTo>
                    <a:pt x="5137102" y="29257"/>
                  </a:lnTo>
                  <a:lnTo>
                    <a:pt x="5158511" y="61025"/>
                  </a:lnTo>
                  <a:lnTo>
                    <a:pt x="5166359" y="99949"/>
                  </a:lnTo>
                  <a:lnTo>
                    <a:pt x="5166359" y="1506347"/>
                  </a:lnTo>
                  <a:lnTo>
                    <a:pt x="5158511" y="1545270"/>
                  </a:lnTo>
                  <a:lnTo>
                    <a:pt x="5137102" y="1577038"/>
                  </a:lnTo>
                  <a:lnTo>
                    <a:pt x="5105334" y="1598447"/>
                  </a:lnTo>
                  <a:lnTo>
                    <a:pt x="5066410" y="1606296"/>
                  </a:lnTo>
                  <a:lnTo>
                    <a:pt x="99949" y="1606296"/>
                  </a:lnTo>
                  <a:lnTo>
                    <a:pt x="61025" y="1598447"/>
                  </a:lnTo>
                  <a:lnTo>
                    <a:pt x="29257" y="1577038"/>
                  </a:lnTo>
                  <a:lnTo>
                    <a:pt x="7848" y="1545270"/>
                  </a:lnTo>
                  <a:lnTo>
                    <a:pt x="0" y="1506347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7423404" y="2964179"/>
            <a:ext cx="5173980" cy="1614170"/>
            <a:chOff x="7423404" y="2964179"/>
            <a:chExt cx="5173980" cy="1614170"/>
          </a:xfrm>
        </p:grpSpPr>
        <p:sp>
          <p:nvSpPr>
            <p:cNvPr id="7" name="object 7" descr=""/>
            <p:cNvSpPr/>
            <p:nvPr/>
          </p:nvSpPr>
          <p:spPr>
            <a:xfrm>
              <a:off x="7427214" y="2967989"/>
              <a:ext cx="5166360" cy="1606550"/>
            </a:xfrm>
            <a:custGeom>
              <a:avLst/>
              <a:gdLst/>
              <a:ahLst/>
              <a:cxnLst/>
              <a:rect l="l" t="t" r="r" b="b"/>
              <a:pathLst>
                <a:path w="5166359" h="1606550">
                  <a:moveTo>
                    <a:pt x="5066410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1506347"/>
                  </a:lnTo>
                  <a:lnTo>
                    <a:pt x="7848" y="1545270"/>
                  </a:lnTo>
                  <a:lnTo>
                    <a:pt x="29257" y="1577038"/>
                  </a:lnTo>
                  <a:lnTo>
                    <a:pt x="61025" y="1598447"/>
                  </a:lnTo>
                  <a:lnTo>
                    <a:pt x="99949" y="1606296"/>
                  </a:lnTo>
                  <a:lnTo>
                    <a:pt x="5066410" y="1606296"/>
                  </a:lnTo>
                  <a:lnTo>
                    <a:pt x="5105334" y="1598447"/>
                  </a:lnTo>
                  <a:lnTo>
                    <a:pt x="5137102" y="1577038"/>
                  </a:lnTo>
                  <a:lnTo>
                    <a:pt x="5158511" y="1545270"/>
                  </a:lnTo>
                  <a:lnTo>
                    <a:pt x="5166359" y="1506347"/>
                  </a:lnTo>
                  <a:lnTo>
                    <a:pt x="5166359" y="99949"/>
                  </a:lnTo>
                  <a:lnTo>
                    <a:pt x="5158511" y="61025"/>
                  </a:lnTo>
                  <a:lnTo>
                    <a:pt x="5137102" y="29257"/>
                  </a:lnTo>
                  <a:lnTo>
                    <a:pt x="5105334" y="7848"/>
                  </a:lnTo>
                  <a:lnTo>
                    <a:pt x="506641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427214" y="2967989"/>
              <a:ext cx="5166360" cy="1606550"/>
            </a:xfrm>
            <a:custGeom>
              <a:avLst/>
              <a:gdLst/>
              <a:ahLst/>
              <a:cxnLst/>
              <a:rect l="l" t="t" r="r" b="b"/>
              <a:pathLst>
                <a:path w="5166359" h="160655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5066410" y="0"/>
                  </a:lnTo>
                  <a:lnTo>
                    <a:pt x="5105334" y="7848"/>
                  </a:lnTo>
                  <a:lnTo>
                    <a:pt x="5137102" y="29257"/>
                  </a:lnTo>
                  <a:lnTo>
                    <a:pt x="5158511" y="61025"/>
                  </a:lnTo>
                  <a:lnTo>
                    <a:pt x="5166359" y="99949"/>
                  </a:lnTo>
                  <a:lnTo>
                    <a:pt x="5166359" y="1506347"/>
                  </a:lnTo>
                  <a:lnTo>
                    <a:pt x="5158511" y="1545270"/>
                  </a:lnTo>
                  <a:lnTo>
                    <a:pt x="5137102" y="1577038"/>
                  </a:lnTo>
                  <a:lnTo>
                    <a:pt x="5105334" y="1598447"/>
                  </a:lnTo>
                  <a:lnTo>
                    <a:pt x="5066410" y="1606296"/>
                  </a:lnTo>
                  <a:lnTo>
                    <a:pt x="99949" y="1606296"/>
                  </a:lnTo>
                  <a:lnTo>
                    <a:pt x="61025" y="1598447"/>
                  </a:lnTo>
                  <a:lnTo>
                    <a:pt x="29257" y="1577038"/>
                  </a:lnTo>
                  <a:lnTo>
                    <a:pt x="7848" y="1545270"/>
                  </a:lnTo>
                  <a:lnTo>
                    <a:pt x="0" y="1506347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735569" y="3210305"/>
            <a:ext cx="4489450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Securing</a:t>
            </a:r>
            <a:r>
              <a:rPr dirty="0" sz="2150" spc="12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Guarantees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5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commitments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2034539" y="4791455"/>
            <a:ext cx="5173980" cy="1615440"/>
            <a:chOff x="2034539" y="4791455"/>
            <a:chExt cx="5173980" cy="1615440"/>
          </a:xfrm>
        </p:grpSpPr>
        <p:sp>
          <p:nvSpPr>
            <p:cNvPr id="11" name="object 11" descr=""/>
            <p:cNvSpPr/>
            <p:nvPr/>
          </p:nvSpPr>
          <p:spPr>
            <a:xfrm>
              <a:off x="2038349" y="4795265"/>
              <a:ext cx="5166360" cy="1607820"/>
            </a:xfrm>
            <a:custGeom>
              <a:avLst/>
              <a:gdLst/>
              <a:ahLst/>
              <a:cxnLst/>
              <a:rect l="l" t="t" r="r" b="b"/>
              <a:pathLst>
                <a:path w="5166359" h="1607820">
                  <a:moveTo>
                    <a:pt x="5066283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1507744"/>
                  </a:lnTo>
                  <a:lnTo>
                    <a:pt x="7868" y="1546687"/>
                  </a:lnTo>
                  <a:lnTo>
                    <a:pt x="29321" y="1578498"/>
                  </a:lnTo>
                  <a:lnTo>
                    <a:pt x="61132" y="1599951"/>
                  </a:lnTo>
                  <a:lnTo>
                    <a:pt x="100075" y="1607820"/>
                  </a:lnTo>
                  <a:lnTo>
                    <a:pt x="5066283" y="1607820"/>
                  </a:lnTo>
                  <a:lnTo>
                    <a:pt x="5105227" y="1599951"/>
                  </a:lnTo>
                  <a:lnTo>
                    <a:pt x="5137038" y="1578498"/>
                  </a:lnTo>
                  <a:lnTo>
                    <a:pt x="5158491" y="1546687"/>
                  </a:lnTo>
                  <a:lnTo>
                    <a:pt x="5166359" y="1507744"/>
                  </a:lnTo>
                  <a:lnTo>
                    <a:pt x="5166359" y="100075"/>
                  </a:lnTo>
                  <a:lnTo>
                    <a:pt x="5158491" y="61132"/>
                  </a:lnTo>
                  <a:lnTo>
                    <a:pt x="5137038" y="29321"/>
                  </a:lnTo>
                  <a:lnTo>
                    <a:pt x="5105227" y="7868"/>
                  </a:lnTo>
                  <a:lnTo>
                    <a:pt x="506628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038349" y="4795265"/>
              <a:ext cx="5166360" cy="1607820"/>
            </a:xfrm>
            <a:custGeom>
              <a:avLst/>
              <a:gdLst/>
              <a:ahLst/>
              <a:cxnLst/>
              <a:rect l="l" t="t" r="r" b="b"/>
              <a:pathLst>
                <a:path w="5166359" h="1607820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5066283" y="0"/>
                  </a:lnTo>
                  <a:lnTo>
                    <a:pt x="5105227" y="7868"/>
                  </a:lnTo>
                  <a:lnTo>
                    <a:pt x="5137038" y="29321"/>
                  </a:lnTo>
                  <a:lnTo>
                    <a:pt x="5158491" y="61132"/>
                  </a:lnTo>
                  <a:lnTo>
                    <a:pt x="5166359" y="100075"/>
                  </a:lnTo>
                  <a:lnTo>
                    <a:pt x="5166359" y="1507744"/>
                  </a:lnTo>
                  <a:lnTo>
                    <a:pt x="5158491" y="1546687"/>
                  </a:lnTo>
                  <a:lnTo>
                    <a:pt x="5137038" y="1578498"/>
                  </a:lnTo>
                  <a:lnTo>
                    <a:pt x="5105227" y="1599951"/>
                  </a:lnTo>
                  <a:lnTo>
                    <a:pt x="5066283" y="1607820"/>
                  </a:lnTo>
                  <a:lnTo>
                    <a:pt x="100075" y="1607820"/>
                  </a:lnTo>
                  <a:lnTo>
                    <a:pt x="61132" y="1599951"/>
                  </a:lnTo>
                  <a:lnTo>
                    <a:pt x="29321" y="1578498"/>
                  </a:lnTo>
                  <a:lnTo>
                    <a:pt x="7868" y="1546687"/>
                  </a:lnTo>
                  <a:lnTo>
                    <a:pt x="0" y="1507744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2346705" y="3210305"/>
            <a:ext cx="4389120" cy="2976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Palestinian</a:t>
            </a:r>
            <a:r>
              <a:rPr dirty="0" sz="2150" spc="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Solidarity</a:t>
            </a:r>
            <a:endParaRPr sz="2150">
              <a:latin typeface="Trebuchet MS"/>
              <a:cs typeface="Trebuchet MS"/>
            </a:endParaRPr>
          </a:p>
          <a:p>
            <a:pPr marL="12700" marR="400050">
              <a:lnSpc>
                <a:spcPct val="1235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Saudis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must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balance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ties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Palestinian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support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Perception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r>
              <a:rPr dirty="0" sz="2150" spc="-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Backlash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Normalization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could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criticism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criticism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world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7423404" y="4791455"/>
            <a:ext cx="5173980" cy="1615440"/>
            <a:chOff x="7423404" y="4791455"/>
            <a:chExt cx="5173980" cy="1615440"/>
          </a:xfrm>
        </p:grpSpPr>
        <p:sp>
          <p:nvSpPr>
            <p:cNvPr id="15" name="object 15" descr=""/>
            <p:cNvSpPr/>
            <p:nvPr/>
          </p:nvSpPr>
          <p:spPr>
            <a:xfrm>
              <a:off x="7427214" y="4795265"/>
              <a:ext cx="5166360" cy="1607820"/>
            </a:xfrm>
            <a:custGeom>
              <a:avLst/>
              <a:gdLst/>
              <a:ahLst/>
              <a:cxnLst/>
              <a:rect l="l" t="t" r="r" b="b"/>
              <a:pathLst>
                <a:path w="5166359" h="1607820">
                  <a:moveTo>
                    <a:pt x="5066283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1507744"/>
                  </a:lnTo>
                  <a:lnTo>
                    <a:pt x="7868" y="1546687"/>
                  </a:lnTo>
                  <a:lnTo>
                    <a:pt x="29321" y="1578498"/>
                  </a:lnTo>
                  <a:lnTo>
                    <a:pt x="61132" y="1599951"/>
                  </a:lnTo>
                  <a:lnTo>
                    <a:pt x="100075" y="1607820"/>
                  </a:lnTo>
                  <a:lnTo>
                    <a:pt x="5066283" y="1607820"/>
                  </a:lnTo>
                  <a:lnTo>
                    <a:pt x="5105227" y="1599951"/>
                  </a:lnTo>
                  <a:lnTo>
                    <a:pt x="5137038" y="1578498"/>
                  </a:lnTo>
                  <a:lnTo>
                    <a:pt x="5158491" y="1546687"/>
                  </a:lnTo>
                  <a:lnTo>
                    <a:pt x="5166359" y="1507744"/>
                  </a:lnTo>
                  <a:lnTo>
                    <a:pt x="5166359" y="100075"/>
                  </a:lnTo>
                  <a:lnTo>
                    <a:pt x="5158491" y="61132"/>
                  </a:lnTo>
                  <a:lnTo>
                    <a:pt x="5137038" y="29321"/>
                  </a:lnTo>
                  <a:lnTo>
                    <a:pt x="5105227" y="7868"/>
                  </a:lnTo>
                  <a:lnTo>
                    <a:pt x="506628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427214" y="4795265"/>
              <a:ext cx="5166360" cy="1607820"/>
            </a:xfrm>
            <a:custGeom>
              <a:avLst/>
              <a:gdLst/>
              <a:ahLst/>
              <a:cxnLst/>
              <a:rect l="l" t="t" r="r" b="b"/>
              <a:pathLst>
                <a:path w="5166359" h="1607820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5066283" y="0"/>
                  </a:lnTo>
                  <a:lnTo>
                    <a:pt x="5105227" y="7868"/>
                  </a:lnTo>
                  <a:lnTo>
                    <a:pt x="5137038" y="29321"/>
                  </a:lnTo>
                  <a:lnTo>
                    <a:pt x="5158491" y="61132"/>
                  </a:lnTo>
                  <a:lnTo>
                    <a:pt x="5166359" y="100075"/>
                  </a:lnTo>
                  <a:lnTo>
                    <a:pt x="5166359" y="1507744"/>
                  </a:lnTo>
                  <a:lnTo>
                    <a:pt x="5158491" y="1546687"/>
                  </a:lnTo>
                  <a:lnTo>
                    <a:pt x="5137038" y="1578498"/>
                  </a:lnTo>
                  <a:lnTo>
                    <a:pt x="5105227" y="1599951"/>
                  </a:lnTo>
                  <a:lnTo>
                    <a:pt x="5066283" y="1607820"/>
                  </a:lnTo>
                  <a:lnTo>
                    <a:pt x="100075" y="1607820"/>
                  </a:lnTo>
                  <a:lnTo>
                    <a:pt x="61132" y="1599951"/>
                  </a:lnTo>
                  <a:lnTo>
                    <a:pt x="29321" y="1578498"/>
                  </a:lnTo>
                  <a:lnTo>
                    <a:pt x="7868" y="1546687"/>
                  </a:lnTo>
                  <a:lnTo>
                    <a:pt x="0" y="1507744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7735569" y="5039359"/>
            <a:ext cx="3649345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Navigating</a:t>
            </a:r>
            <a:r>
              <a:rPr dirty="0" sz="2150" spc="1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Complexities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Intricate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web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rivalries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historical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grievances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244038"/>
            <a:ext cx="427545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Shifting</a:t>
            </a:r>
            <a:r>
              <a:rPr dirty="0" spc="-265"/>
              <a:t> </a:t>
            </a:r>
            <a:r>
              <a:rPr dirty="0" spc="-10"/>
              <a:t>Alliances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381755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172787"/>
            <a:ext cx="2176780" cy="21577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Geopolitical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Realignment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Evolving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relationships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key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players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9452" y="3381755"/>
            <a:ext cx="556260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839080" y="4172787"/>
            <a:ext cx="1632585" cy="21577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Forging</a:t>
            </a:r>
            <a:r>
              <a:rPr dirty="0" sz="2150" spc="8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New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Partnerships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explore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avenues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1316" y="3381755"/>
            <a:ext cx="556259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7561326" y="4172787"/>
            <a:ext cx="1965325" cy="18268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Balancing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Interests</a:t>
            </a:r>
            <a:endParaRPr sz="2150">
              <a:latin typeface="Trebuchet MS"/>
              <a:cs typeface="Trebuchet MS"/>
            </a:endParaRPr>
          </a:p>
          <a:p>
            <a:pPr algn="just" marL="12700" marR="5080">
              <a:lnSpc>
                <a:spcPct val="123800"/>
              </a:lnSpc>
              <a:spcBef>
                <a:spcPts val="106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complex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web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rivalries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historical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tensions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03180" y="3381755"/>
            <a:ext cx="556259" cy="55473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0283443" y="4172787"/>
            <a:ext cx="2127250" cy="18268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Potential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Flashpoints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Sudden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changes</a:t>
            </a:r>
            <a:r>
              <a:rPr dirty="0" sz="1750" spc="-9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instability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remain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constant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threat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936117"/>
            <a:ext cx="605345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A</a:t>
            </a:r>
            <a:r>
              <a:rPr dirty="0" spc="-250"/>
              <a:t> </a:t>
            </a:r>
            <a:r>
              <a:rPr dirty="0"/>
              <a:t>Delicate</a:t>
            </a:r>
            <a:r>
              <a:rPr dirty="0" spc="-35"/>
              <a:t> </a:t>
            </a:r>
            <a:r>
              <a:rPr dirty="0"/>
              <a:t>Balancing</a:t>
            </a:r>
            <a:r>
              <a:rPr dirty="0" spc="-275"/>
              <a:t> </a:t>
            </a:r>
            <a:r>
              <a:rPr dirty="0" spc="-25"/>
              <a:t>Act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6014465" y="2198370"/>
            <a:ext cx="4994275" cy="818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Diplomatic</a:t>
            </a:r>
            <a:r>
              <a:rPr dirty="0" sz="2150" spc="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Finesse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Eastern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geopolitics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1228" y="1962911"/>
            <a:ext cx="1110996" cy="533247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014465" y="3975556"/>
            <a:ext cx="6049010" cy="819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Nuanced</a:t>
            </a:r>
            <a:r>
              <a:rPr dirty="0" sz="2150" spc="-4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Analysis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Understanding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intricate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web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interests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014465" y="5753861"/>
            <a:ext cx="5876290" cy="819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Mitigating</a:t>
            </a:r>
            <a:r>
              <a:rPr dirty="0" sz="2150" spc="1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Risks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Preventing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unintended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consequences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sudden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changes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1462277"/>
            <a:ext cx="7329170" cy="13912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500"/>
              </a:lnSpc>
            </a:pPr>
            <a:r>
              <a:rPr dirty="0"/>
              <a:t>A</a:t>
            </a:r>
            <a:r>
              <a:rPr dirty="0" spc="-320"/>
              <a:t> </a:t>
            </a:r>
            <a:r>
              <a:rPr dirty="0"/>
              <a:t>Promising,</a:t>
            </a:r>
            <a:r>
              <a:rPr dirty="0" spc="-125"/>
              <a:t> </a:t>
            </a:r>
            <a:r>
              <a:rPr dirty="0"/>
              <a:t>but</a:t>
            </a:r>
            <a:r>
              <a:rPr dirty="0" spc="-85"/>
              <a:t> </a:t>
            </a:r>
            <a:r>
              <a:rPr dirty="0" spc="-10"/>
              <a:t>Challenging, Relationship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34539" y="3290315"/>
            <a:ext cx="10563225" cy="3482340"/>
            <a:chOff x="2034539" y="3290315"/>
            <a:chExt cx="10563225" cy="3482340"/>
          </a:xfrm>
        </p:grpSpPr>
        <p:sp>
          <p:nvSpPr>
            <p:cNvPr id="4" name="object 4" descr=""/>
            <p:cNvSpPr/>
            <p:nvPr/>
          </p:nvSpPr>
          <p:spPr>
            <a:xfrm>
              <a:off x="2038349" y="3294125"/>
              <a:ext cx="10555605" cy="3474720"/>
            </a:xfrm>
            <a:custGeom>
              <a:avLst/>
              <a:gdLst/>
              <a:ahLst/>
              <a:cxnLst/>
              <a:rect l="l" t="t" r="r" b="b"/>
              <a:pathLst>
                <a:path w="10555605" h="3474720">
                  <a:moveTo>
                    <a:pt x="0" y="99949"/>
                  </a:moveTo>
                  <a:lnTo>
                    <a:pt x="7866" y="61079"/>
                  </a:lnTo>
                  <a:lnTo>
                    <a:pt x="29305" y="29305"/>
                  </a:lnTo>
                  <a:lnTo>
                    <a:pt x="61079" y="7866"/>
                  </a:lnTo>
                  <a:lnTo>
                    <a:pt x="99949" y="0"/>
                  </a:lnTo>
                  <a:lnTo>
                    <a:pt x="10455275" y="0"/>
                  </a:lnTo>
                  <a:lnTo>
                    <a:pt x="10494144" y="7866"/>
                  </a:lnTo>
                  <a:lnTo>
                    <a:pt x="10525918" y="29305"/>
                  </a:lnTo>
                  <a:lnTo>
                    <a:pt x="10547357" y="61079"/>
                  </a:lnTo>
                  <a:lnTo>
                    <a:pt x="10555224" y="99949"/>
                  </a:lnTo>
                  <a:lnTo>
                    <a:pt x="10555224" y="3374771"/>
                  </a:lnTo>
                  <a:lnTo>
                    <a:pt x="10547357" y="3413640"/>
                  </a:lnTo>
                  <a:lnTo>
                    <a:pt x="10525918" y="3445414"/>
                  </a:lnTo>
                  <a:lnTo>
                    <a:pt x="10494144" y="3466853"/>
                  </a:lnTo>
                  <a:lnTo>
                    <a:pt x="10455275" y="3474720"/>
                  </a:lnTo>
                  <a:lnTo>
                    <a:pt x="99949" y="3474720"/>
                  </a:lnTo>
                  <a:lnTo>
                    <a:pt x="61079" y="3466853"/>
                  </a:lnTo>
                  <a:lnTo>
                    <a:pt x="29305" y="3445414"/>
                  </a:lnTo>
                  <a:lnTo>
                    <a:pt x="7866" y="3413640"/>
                  </a:lnTo>
                  <a:lnTo>
                    <a:pt x="0" y="3374771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45207" y="3300983"/>
              <a:ext cx="10538460" cy="615950"/>
            </a:xfrm>
            <a:custGeom>
              <a:avLst/>
              <a:gdLst/>
              <a:ahLst/>
              <a:cxnLst/>
              <a:rect l="l" t="t" r="r" b="b"/>
              <a:pathLst>
                <a:path w="10538460" h="615950">
                  <a:moveTo>
                    <a:pt x="10538460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10538460" y="615696"/>
                  </a:lnTo>
                  <a:lnTo>
                    <a:pt x="10538460" y="0"/>
                  </a:lnTo>
                  <a:close/>
                </a:path>
              </a:pathLst>
            </a:custGeom>
            <a:solidFill>
              <a:srgbClr val="FFFFFF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2045207" y="4864608"/>
            <a:ext cx="10538460" cy="948055"/>
          </a:xfrm>
          <a:custGeom>
            <a:avLst/>
            <a:gdLst/>
            <a:ahLst/>
            <a:cxnLst/>
            <a:rect l="l" t="t" r="r" b="b"/>
            <a:pathLst>
              <a:path w="10538460" h="948054">
                <a:moveTo>
                  <a:pt x="10538460" y="0"/>
                </a:moveTo>
                <a:lnTo>
                  <a:pt x="0" y="0"/>
                </a:lnTo>
                <a:lnTo>
                  <a:pt x="0" y="947927"/>
                </a:lnTo>
                <a:lnTo>
                  <a:pt x="10538460" y="947927"/>
                </a:lnTo>
                <a:lnTo>
                  <a:pt x="10538460" y="0"/>
                </a:lnTo>
                <a:close/>
              </a:path>
            </a:pathLst>
          </a:custGeom>
          <a:solidFill>
            <a:srgbClr val="FFFFFF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030607" y="3349366"/>
          <a:ext cx="10647045" cy="3412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76320"/>
                <a:gridCol w="3501389"/>
                <a:gridCol w="3477259"/>
              </a:tblGrid>
              <a:tr h="561340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Shared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Interests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225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Mutual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Concerns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Potential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Obstacles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938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947419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Countering</a:t>
                      </a:r>
                      <a:r>
                        <a:rPr dirty="0" sz="1750" spc="-7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Iranian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influence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225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Combating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Islamist</a:t>
                      </a:r>
                      <a:r>
                        <a:rPr dirty="0" sz="1750" spc="-4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opposition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360"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735965">
                        <a:lnSpc>
                          <a:spcPct val="123400"/>
                        </a:lnSpc>
                        <a:spcBef>
                          <a:spcPts val="118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Palestinian</a:t>
                      </a:r>
                      <a:r>
                        <a:rPr dirty="0" sz="1750" spc="-7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solidarity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0495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  <a:tr h="947419"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Strengthening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ties</a:t>
                      </a:r>
                      <a:r>
                        <a:rPr dirty="0" sz="1750" spc="-3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750" spc="-3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US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995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225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Ensuring</a:t>
                      </a:r>
                      <a:r>
                        <a:rPr dirty="0" sz="1750" spc="-8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regional</a:t>
                      </a:r>
                      <a:r>
                        <a:rPr dirty="0" sz="1750" spc="-8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stability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213995">
                    <a:solidFill>
                      <a:srgbClr val="FFFFFF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708660">
                        <a:lnSpc>
                          <a:spcPct val="123400"/>
                        </a:lnSpc>
                        <a:spcBef>
                          <a:spcPts val="1190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Securing</a:t>
                      </a:r>
                      <a:r>
                        <a:rPr dirty="0" sz="1750" spc="-9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guarantees</a:t>
                      </a:r>
                      <a:r>
                        <a:rPr dirty="0" sz="1750" spc="-9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commitments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1130"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>
                        <a:alpha val="3921"/>
                      </a:srgbClr>
                    </a:solidFill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 marL="321945" marR="624840">
                        <a:lnSpc>
                          <a:spcPct val="123400"/>
                        </a:lnSpc>
                        <a:spcBef>
                          <a:spcPts val="119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Exploring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new</a:t>
                      </a:r>
                      <a:r>
                        <a:rPr dirty="0" sz="1750" spc="-7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avenues</a:t>
                      </a:r>
                      <a:r>
                        <a:rPr dirty="0" sz="1750" spc="-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cooperation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L w="1905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2255" marR="1120140">
                        <a:lnSpc>
                          <a:spcPct val="123400"/>
                        </a:lnSpc>
                        <a:spcBef>
                          <a:spcPts val="119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Navigating</a:t>
                      </a:r>
                      <a:r>
                        <a:rPr dirty="0" sz="1750" spc="-9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complex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geopolitical</a:t>
                      </a:r>
                      <a:r>
                        <a:rPr dirty="0" sz="1750" spc="-8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dynamics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524510">
                        <a:lnSpc>
                          <a:spcPct val="123400"/>
                        </a:lnSpc>
                        <a:spcBef>
                          <a:spcPts val="1195"/>
                        </a:spcBef>
                      </a:pP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Perception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750" spc="-6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backlash</a:t>
                      </a:r>
                      <a:r>
                        <a:rPr dirty="0" sz="1750" spc="-4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750" spc="-105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Arab</a:t>
                      </a:r>
                      <a:r>
                        <a:rPr dirty="0" sz="1750" spc="-1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20">
                          <a:solidFill>
                            <a:srgbClr val="3B3939"/>
                          </a:solidFill>
                          <a:latin typeface="Arial"/>
                          <a:cs typeface="Arial"/>
                        </a:rPr>
                        <a:t>world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R w="1905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392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5486400" cy="82295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2063" y="1985899"/>
            <a:ext cx="7233920" cy="189801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dirty="0" sz="6000"/>
              <a:t>Israel</a:t>
            </a:r>
            <a:r>
              <a:rPr dirty="0" sz="6000" spc="-5"/>
              <a:t> </a:t>
            </a:r>
            <a:r>
              <a:rPr dirty="0" sz="6000"/>
              <a:t>and the </a:t>
            </a:r>
            <a:r>
              <a:rPr dirty="0" sz="6000" spc="-10"/>
              <a:t>Middle </a:t>
            </a:r>
            <a:r>
              <a:rPr dirty="0" sz="6000"/>
              <a:t>East</a:t>
            </a:r>
            <a:r>
              <a:rPr dirty="0" sz="6000" spc="-10"/>
              <a:t> Coalition</a:t>
            </a:r>
            <a:endParaRPr sz="6000"/>
          </a:p>
        </p:txBody>
      </p:sp>
      <p:sp>
        <p:nvSpPr>
          <p:cNvPr id="5" name="object 5" descr=""/>
          <p:cNvSpPr txBox="1"/>
          <p:nvPr/>
        </p:nvSpPr>
        <p:spPr>
          <a:xfrm>
            <a:off x="912063" y="5044871"/>
            <a:ext cx="7283450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rise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various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coalitions,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countries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like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Turkey,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each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own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priorities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concerns.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This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presentation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explores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region's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implications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834389" y="5854446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177545"/>
                </a:moveTo>
                <a:lnTo>
                  <a:pt x="6342" y="130351"/>
                </a:lnTo>
                <a:lnTo>
                  <a:pt x="24240" y="87940"/>
                </a:lnTo>
                <a:lnTo>
                  <a:pt x="52001" y="52006"/>
                </a:lnTo>
                <a:lnTo>
                  <a:pt x="87934" y="24242"/>
                </a:lnTo>
                <a:lnTo>
                  <a:pt x="130346" y="6342"/>
                </a:lnTo>
                <a:lnTo>
                  <a:pt x="177546" y="0"/>
                </a:lnTo>
                <a:lnTo>
                  <a:pt x="224745" y="6342"/>
                </a:lnTo>
                <a:lnTo>
                  <a:pt x="267157" y="24242"/>
                </a:lnTo>
                <a:lnTo>
                  <a:pt x="303090" y="52006"/>
                </a:lnTo>
                <a:lnTo>
                  <a:pt x="330851" y="87940"/>
                </a:lnTo>
                <a:lnTo>
                  <a:pt x="348749" y="130351"/>
                </a:lnTo>
                <a:lnTo>
                  <a:pt x="355091" y="177545"/>
                </a:lnTo>
                <a:lnTo>
                  <a:pt x="348749" y="224740"/>
                </a:lnTo>
                <a:lnTo>
                  <a:pt x="330851" y="267151"/>
                </a:lnTo>
                <a:lnTo>
                  <a:pt x="303090" y="303085"/>
                </a:lnTo>
                <a:lnTo>
                  <a:pt x="267157" y="330849"/>
                </a:lnTo>
                <a:lnTo>
                  <a:pt x="224745" y="348749"/>
                </a:lnTo>
                <a:lnTo>
                  <a:pt x="177546" y="355091"/>
                </a:lnTo>
                <a:lnTo>
                  <a:pt x="130346" y="348749"/>
                </a:lnTo>
                <a:lnTo>
                  <a:pt x="87934" y="330849"/>
                </a:lnTo>
                <a:lnTo>
                  <a:pt x="52001" y="303085"/>
                </a:lnTo>
                <a:lnTo>
                  <a:pt x="24240" y="267151"/>
                </a:lnTo>
                <a:lnTo>
                  <a:pt x="6342" y="224740"/>
                </a:lnTo>
                <a:lnTo>
                  <a:pt x="0" y="177545"/>
                </a:lnTo>
                <a:close/>
              </a:path>
            </a:pathLst>
          </a:custGeom>
          <a:ln w="762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4630400" cy="8229600"/>
            </a:xfrm>
            <a:custGeom>
              <a:avLst/>
              <a:gdLst/>
              <a:ahLst/>
              <a:cxnLst/>
              <a:rect l="l" t="t" r="r" b="b"/>
              <a:pathLst>
                <a:path w="14630400" h="8229600">
                  <a:moveTo>
                    <a:pt x="14430375" y="0"/>
                  </a:moveTo>
                  <a:lnTo>
                    <a:pt x="199986" y="0"/>
                  </a:lnTo>
                  <a:lnTo>
                    <a:pt x="154131" y="5281"/>
                  </a:lnTo>
                  <a:lnTo>
                    <a:pt x="112037" y="20327"/>
                  </a:lnTo>
                  <a:lnTo>
                    <a:pt x="74904" y="43937"/>
                  </a:lnTo>
                  <a:lnTo>
                    <a:pt x="43934" y="74911"/>
                  </a:lnTo>
                  <a:lnTo>
                    <a:pt x="20326" y="112050"/>
                  </a:lnTo>
                  <a:lnTo>
                    <a:pt x="5281" y="154155"/>
                  </a:lnTo>
                  <a:lnTo>
                    <a:pt x="0" y="200025"/>
                  </a:lnTo>
                  <a:lnTo>
                    <a:pt x="0" y="8029613"/>
                  </a:lnTo>
                  <a:lnTo>
                    <a:pt x="5281" y="8075468"/>
                  </a:lnTo>
                  <a:lnTo>
                    <a:pt x="20326" y="8117562"/>
                  </a:lnTo>
                  <a:lnTo>
                    <a:pt x="43934" y="8154694"/>
                  </a:lnTo>
                  <a:lnTo>
                    <a:pt x="74904" y="8185664"/>
                  </a:lnTo>
                  <a:lnTo>
                    <a:pt x="112037" y="8209272"/>
                  </a:lnTo>
                  <a:lnTo>
                    <a:pt x="154131" y="8224317"/>
                  </a:lnTo>
                  <a:lnTo>
                    <a:pt x="199986" y="8229599"/>
                  </a:lnTo>
                  <a:lnTo>
                    <a:pt x="14430375" y="8229599"/>
                  </a:lnTo>
                  <a:lnTo>
                    <a:pt x="14476244" y="8224317"/>
                  </a:lnTo>
                  <a:lnTo>
                    <a:pt x="14518349" y="8209272"/>
                  </a:lnTo>
                  <a:lnTo>
                    <a:pt x="14555488" y="8185664"/>
                  </a:lnTo>
                  <a:lnTo>
                    <a:pt x="14586462" y="8154694"/>
                  </a:lnTo>
                  <a:lnTo>
                    <a:pt x="14610072" y="8117562"/>
                  </a:lnTo>
                  <a:lnTo>
                    <a:pt x="14625118" y="8075468"/>
                  </a:lnTo>
                  <a:lnTo>
                    <a:pt x="14630400" y="8029613"/>
                  </a:lnTo>
                  <a:lnTo>
                    <a:pt x="14630400" y="200025"/>
                  </a:lnTo>
                  <a:lnTo>
                    <a:pt x="14625118" y="154155"/>
                  </a:lnTo>
                  <a:lnTo>
                    <a:pt x="14610072" y="112050"/>
                  </a:lnTo>
                  <a:lnTo>
                    <a:pt x="14586462" y="74911"/>
                  </a:lnTo>
                  <a:lnTo>
                    <a:pt x="14555488" y="43937"/>
                  </a:lnTo>
                  <a:lnTo>
                    <a:pt x="14518349" y="20327"/>
                  </a:lnTo>
                  <a:lnTo>
                    <a:pt x="14476244" y="5281"/>
                  </a:lnTo>
                  <a:lnTo>
                    <a:pt x="14430375" y="0"/>
                  </a:lnTo>
                  <a:close/>
                </a:path>
              </a:pathLst>
            </a:custGeom>
            <a:solidFill>
              <a:srgbClr val="FFFFFF">
                <a:alpha val="85096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1302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The</a:t>
            </a:r>
            <a:r>
              <a:rPr dirty="0" spc="-65"/>
              <a:t> </a:t>
            </a:r>
            <a:r>
              <a:rPr dirty="0" spc="-10"/>
              <a:t>Persistent</a:t>
            </a:r>
            <a:r>
              <a:rPr dirty="0" spc="-140"/>
              <a:t> </a:t>
            </a:r>
            <a:r>
              <a:rPr dirty="0"/>
              <a:t>Threat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130"/>
              <a:t> </a:t>
            </a:r>
            <a:r>
              <a:rPr dirty="0" spc="-490"/>
              <a:t>T</a:t>
            </a:r>
            <a:r>
              <a:rPr dirty="0" spc="50"/>
              <a:t>errorism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2034539" y="2982467"/>
            <a:ext cx="3378835" cy="3293745"/>
            <a:chOff x="2034539" y="2982467"/>
            <a:chExt cx="3378835" cy="3293745"/>
          </a:xfrm>
        </p:grpSpPr>
        <p:sp>
          <p:nvSpPr>
            <p:cNvPr id="7" name="object 7" descr=""/>
            <p:cNvSpPr/>
            <p:nvPr/>
          </p:nvSpPr>
          <p:spPr>
            <a:xfrm>
              <a:off x="2038349" y="2986277"/>
              <a:ext cx="3371215" cy="3286125"/>
            </a:xfrm>
            <a:custGeom>
              <a:avLst/>
              <a:gdLst/>
              <a:ahLst/>
              <a:cxnLst/>
              <a:rect l="l" t="t" r="r" b="b"/>
              <a:pathLst>
                <a:path w="3371215" h="3286125">
                  <a:moveTo>
                    <a:pt x="3271139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185795"/>
                  </a:lnTo>
                  <a:lnTo>
                    <a:pt x="7848" y="3224718"/>
                  </a:lnTo>
                  <a:lnTo>
                    <a:pt x="29257" y="3256486"/>
                  </a:lnTo>
                  <a:lnTo>
                    <a:pt x="61025" y="3277895"/>
                  </a:lnTo>
                  <a:lnTo>
                    <a:pt x="99949" y="3285744"/>
                  </a:lnTo>
                  <a:lnTo>
                    <a:pt x="3271139" y="3285744"/>
                  </a:lnTo>
                  <a:lnTo>
                    <a:pt x="3310062" y="3277895"/>
                  </a:lnTo>
                  <a:lnTo>
                    <a:pt x="3341830" y="3256486"/>
                  </a:lnTo>
                  <a:lnTo>
                    <a:pt x="3363239" y="3224718"/>
                  </a:lnTo>
                  <a:lnTo>
                    <a:pt x="3371088" y="3185795"/>
                  </a:lnTo>
                  <a:lnTo>
                    <a:pt x="3371088" y="99949"/>
                  </a:lnTo>
                  <a:lnTo>
                    <a:pt x="3363239" y="61025"/>
                  </a:lnTo>
                  <a:lnTo>
                    <a:pt x="3341830" y="29257"/>
                  </a:lnTo>
                  <a:lnTo>
                    <a:pt x="3310062" y="7848"/>
                  </a:lnTo>
                  <a:lnTo>
                    <a:pt x="3271139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038349" y="2986277"/>
              <a:ext cx="3371215" cy="3286125"/>
            </a:xfrm>
            <a:custGeom>
              <a:avLst/>
              <a:gdLst/>
              <a:ahLst/>
              <a:cxnLst/>
              <a:rect l="l" t="t" r="r" b="b"/>
              <a:pathLst>
                <a:path w="3371215" h="3286125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271139" y="0"/>
                  </a:lnTo>
                  <a:lnTo>
                    <a:pt x="3310062" y="7848"/>
                  </a:lnTo>
                  <a:lnTo>
                    <a:pt x="3341830" y="29257"/>
                  </a:lnTo>
                  <a:lnTo>
                    <a:pt x="3363239" y="61025"/>
                  </a:lnTo>
                  <a:lnTo>
                    <a:pt x="3371088" y="99949"/>
                  </a:lnTo>
                  <a:lnTo>
                    <a:pt x="3371088" y="3185795"/>
                  </a:lnTo>
                  <a:lnTo>
                    <a:pt x="3363239" y="3224718"/>
                  </a:lnTo>
                  <a:lnTo>
                    <a:pt x="3341830" y="3256486"/>
                  </a:lnTo>
                  <a:lnTo>
                    <a:pt x="3310062" y="3277895"/>
                  </a:lnTo>
                  <a:lnTo>
                    <a:pt x="3271139" y="3285744"/>
                  </a:lnTo>
                  <a:lnTo>
                    <a:pt x="99949" y="3285744"/>
                  </a:lnTo>
                  <a:lnTo>
                    <a:pt x="61025" y="3277895"/>
                  </a:lnTo>
                  <a:lnTo>
                    <a:pt x="29257" y="3256486"/>
                  </a:lnTo>
                  <a:lnTo>
                    <a:pt x="7848" y="3224718"/>
                  </a:lnTo>
                  <a:lnTo>
                    <a:pt x="0" y="3185795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2346705" y="3228847"/>
            <a:ext cx="2747645" cy="2486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Religious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Political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Political</a:t>
            </a:r>
            <a:r>
              <a:rPr dirty="0" sz="2150" spc="-3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Ideologies</a:t>
            </a:r>
            <a:endParaRPr sz="2150">
              <a:latin typeface="Trebuchet MS"/>
              <a:cs typeface="Trebuchet MS"/>
            </a:endParaRPr>
          </a:p>
          <a:p>
            <a:pPr marL="12700" marR="92710">
              <a:lnSpc>
                <a:spcPct val="123700"/>
              </a:lnSpc>
              <a:spcBef>
                <a:spcPts val="107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position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shaped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both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religion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politics,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influencing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international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order.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626608" y="2982467"/>
            <a:ext cx="3378835" cy="3293745"/>
            <a:chOff x="5626608" y="2982467"/>
            <a:chExt cx="3378835" cy="3293745"/>
          </a:xfrm>
        </p:grpSpPr>
        <p:sp>
          <p:nvSpPr>
            <p:cNvPr id="11" name="object 11" descr=""/>
            <p:cNvSpPr/>
            <p:nvPr/>
          </p:nvSpPr>
          <p:spPr>
            <a:xfrm>
              <a:off x="5630418" y="2986277"/>
              <a:ext cx="3371215" cy="3286125"/>
            </a:xfrm>
            <a:custGeom>
              <a:avLst/>
              <a:gdLst/>
              <a:ahLst/>
              <a:cxnLst/>
              <a:rect l="l" t="t" r="r" b="b"/>
              <a:pathLst>
                <a:path w="3371215" h="3286125">
                  <a:moveTo>
                    <a:pt x="3271139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185795"/>
                  </a:lnTo>
                  <a:lnTo>
                    <a:pt x="7848" y="3224718"/>
                  </a:lnTo>
                  <a:lnTo>
                    <a:pt x="29257" y="3256486"/>
                  </a:lnTo>
                  <a:lnTo>
                    <a:pt x="61025" y="3277895"/>
                  </a:lnTo>
                  <a:lnTo>
                    <a:pt x="99949" y="3285744"/>
                  </a:lnTo>
                  <a:lnTo>
                    <a:pt x="3271139" y="3285744"/>
                  </a:lnTo>
                  <a:lnTo>
                    <a:pt x="3310062" y="3277895"/>
                  </a:lnTo>
                  <a:lnTo>
                    <a:pt x="3341830" y="3256486"/>
                  </a:lnTo>
                  <a:lnTo>
                    <a:pt x="3363239" y="3224718"/>
                  </a:lnTo>
                  <a:lnTo>
                    <a:pt x="3371088" y="3185795"/>
                  </a:lnTo>
                  <a:lnTo>
                    <a:pt x="3371088" y="99949"/>
                  </a:lnTo>
                  <a:lnTo>
                    <a:pt x="3363239" y="61025"/>
                  </a:lnTo>
                  <a:lnTo>
                    <a:pt x="3341830" y="29257"/>
                  </a:lnTo>
                  <a:lnTo>
                    <a:pt x="3310062" y="7848"/>
                  </a:lnTo>
                  <a:lnTo>
                    <a:pt x="3271139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630418" y="2986277"/>
              <a:ext cx="3371215" cy="3286125"/>
            </a:xfrm>
            <a:custGeom>
              <a:avLst/>
              <a:gdLst/>
              <a:ahLst/>
              <a:cxnLst/>
              <a:rect l="l" t="t" r="r" b="b"/>
              <a:pathLst>
                <a:path w="3371215" h="3286125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271139" y="0"/>
                  </a:lnTo>
                  <a:lnTo>
                    <a:pt x="3310062" y="7848"/>
                  </a:lnTo>
                  <a:lnTo>
                    <a:pt x="3341830" y="29257"/>
                  </a:lnTo>
                  <a:lnTo>
                    <a:pt x="3363239" y="61025"/>
                  </a:lnTo>
                  <a:lnTo>
                    <a:pt x="3371088" y="99949"/>
                  </a:lnTo>
                  <a:lnTo>
                    <a:pt x="3371088" y="3185795"/>
                  </a:lnTo>
                  <a:lnTo>
                    <a:pt x="3363239" y="3224718"/>
                  </a:lnTo>
                  <a:lnTo>
                    <a:pt x="3341830" y="3256486"/>
                  </a:lnTo>
                  <a:lnTo>
                    <a:pt x="3310062" y="3277895"/>
                  </a:lnTo>
                  <a:lnTo>
                    <a:pt x="3271139" y="3285744"/>
                  </a:lnTo>
                  <a:lnTo>
                    <a:pt x="99949" y="3285744"/>
                  </a:lnTo>
                  <a:lnTo>
                    <a:pt x="61025" y="3277895"/>
                  </a:lnTo>
                  <a:lnTo>
                    <a:pt x="29257" y="3256486"/>
                  </a:lnTo>
                  <a:lnTo>
                    <a:pt x="7848" y="3224718"/>
                  </a:lnTo>
                  <a:lnTo>
                    <a:pt x="0" y="3185795"/>
                  </a:lnTo>
                  <a:lnTo>
                    <a:pt x="0" y="99949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5939409" y="3228847"/>
            <a:ext cx="2638425" cy="28168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Volatile</a:t>
            </a:r>
            <a:r>
              <a:rPr dirty="0" sz="2150" spc="-5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Regional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Dynamics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7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Mounting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Iran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proxies,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along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defensive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actions,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continue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deliver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volatile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throughout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9218676" y="2982467"/>
            <a:ext cx="3378835" cy="3293745"/>
            <a:chOff x="9218676" y="2982467"/>
            <a:chExt cx="3378835" cy="3293745"/>
          </a:xfrm>
        </p:grpSpPr>
        <p:sp>
          <p:nvSpPr>
            <p:cNvPr id="15" name="object 15" descr=""/>
            <p:cNvSpPr/>
            <p:nvPr/>
          </p:nvSpPr>
          <p:spPr>
            <a:xfrm>
              <a:off x="9222486" y="2986277"/>
              <a:ext cx="3371215" cy="3286125"/>
            </a:xfrm>
            <a:custGeom>
              <a:avLst/>
              <a:gdLst/>
              <a:ahLst/>
              <a:cxnLst/>
              <a:rect l="l" t="t" r="r" b="b"/>
              <a:pathLst>
                <a:path w="3371215" h="3286125">
                  <a:moveTo>
                    <a:pt x="3271139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185795"/>
                  </a:lnTo>
                  <a:lnTo>
                    <a:pt x="7848" y="3224718"/>
                  </a:lnTo>
                  <a:lnTo>
                    <a:pt x="29257" y="3256486"/>
                  </a:lnTo>
                  <a:lnTo>
                    <a:pt x="61025" y="3277895"/>
                  </a:lnTo>
                  <a:lnTo>
                    <a:pt x="99949" y="3285744"/>
                  </a:lnTo>
                  <a:lnTo>
                    <a:pt x="3271139" y="3285744"/>
                  </a:lnTo>
                  <a:lnTo>
                    <a:pt x="3310062" y="3277895"/>
                  </a:lnTo>
                  <a:lnTo>
                    <a:pt x="3341830" y="3256486"/>
                  </a:lnTo>
                  <a:lnTo>
                    <a:pt x="3363239" y="3224718"/>
                  </a:lnTo>
                  <a:lnTo>
                    <a:pt x="3371088" y="3185795"/>
                  </a:lnTo>
                  <a:lnTo>
                    <a:pt x="3371088" y="99949"/>
                  </a:lnTo>
                  <a:lnTo>
                    <a:pt x="3363239" y="61025"/>
                  </a:lnTo>
                  <a:lnTo>
                    <a:pt x="3341830" y="29257"/>
                  </a:lnTo>
                  <a:lnTo>
                    <a:pt x="3310062" y="7848"/>
                  </a:lnTo>
                  <a:lnTo>
                    <a:pt x="3271139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222486" y="2986277"/>
              <a:ext cx="3371215" cy="3286125"/>
            </a:xfrm>
            <a:custGeom>
              <a:avLst/>
              <a:gdLst/>
              <a:ahLst/>
              <a:cxnLst/>
              <a:rect l="l" t="t" r="r" b="b"/>
              <a:pathLst>
                <a:path w="3371215" h="3286125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271139" y="0"/>
                  </a:lnTo>
                  <a:lnTo>
                    <a:pt x="3310062" y="7848"/>
                  </a:lnTo>
                  <a:lnTo>
                    <a:pt x="3341830" y="29257"/>
                  </a:lnTo>
                  <a:lnTo>
                    <a:pt x="3363239" y="61025"/>
                  </a:lnTo>
                  <a:lnTo>
                    <a:pt x="3371088" y="99949"/>
                  </a:lnTo>
                  <a:lnTo>
                    <a:pt x="3371088" y="3185795"/>
                  </a:lnTo>
                  <a:lnTo>
                    <a:pt x="3363239" y="3224718"/>
                  </a:lnTo>
                  <a:lnTo>
                    <a:pt x="3341830" y="3256486"/>
                  </a:lnTo>
                  <a:lnTo>
                    <a:pt x="3310062" y="3277895"/>
                  </a:lnTo>
                  <a:lnTo>
                    <a:pt x="3271139" y="3285744"/>
                  </a:lnTo>
                  <a:lnTo>
                    <a:pt x="99949" y="3285744"/>
                  </a:lnTo>
                  <a:lnTo>
                    <a:pt x="61025" y="3277895"/>
                  </a:lnTo>
                  <a:lnTo>
                    <a:pt x="29257" y="3256486"/>
                  </a:lnTo>
                  <a:lnTo>
                    <a:pt x="7848" y="3224718"/>
                  </a:lnTo>
                  <a:lnTo>
                    <a:pt x="0" y="3185795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9531857" y="3228847"/>
            <a:ext cx="2747010" cy="31476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Pursuit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of</a:t>
            </a:r>
            <a:r>
              <a:rPr dirty="0" sz="2150" spc="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Peace</a:t>
            </a:r>
            <a:r>
              <a:rPr dirty="0" sz="2150" spc="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Stability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7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While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between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non-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parties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preferred,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journey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towards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peace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stability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fraught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challenges.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430375" y="0"/>
                </a:moveTo>
                <a:lnTo>
                  <a:pt x="199986" y="0"/>
                </a:lnTo>
                <a:lnTo>
                  <a:pt x="154131" y="5281"/>
                </a:lnTo>
                <a:lnTo>
                  <a:pt x="112037" y="20327"/>
                </a:lnTo>
                <a:lnTo>
                  <a:pt x="74904" y="43937"/>
                </a:lnTo>
                <a:lnTo>
                  <a:pt x="43934" y="74911"/>
                </a:lnTo>
                <a:lnTo>
                  <a:pt x="20326" y="112050"/>
                </a:lnTo>
                <a:lnTo>
                  <a:pt x="5281" y="154155"/>
                </a:lnTo>
                <a:lnTo>
                  <a:pt x="0" y="200025"/>
                </a:lnTo>
                <a:lnTo>
                  <a:pt x="0" y="8029613"/>
                </a:lnTo>
                <a:lnTo>
                  <a:pt x="5281" y="8075468"/>
                </a:lnTo>
                <a:lnTo>
                  <a:pt x="20326" y="8117562"/>
                </a:lnTo>
                <a:lnTo>
                  <a:pt x="43934" y="8154694"/>
                </a:lnTo>
                <a:lnTo>
                  <a:pt x="74904" y="8185664"/>
                </a:lnTo>
                <a:lnTo>
                  <a:pt x="112037" y="8209272"/>
                </a:lnTo>
                <a:lnTo>
                  <a:pt x="154131" y="8224317"/>
                </a:lnTo>
                <a:lnTo>
                  <a:pt x="199986" y="8229599"/>
                </a:lnTo>
                <a:lnTo>
                  <a:pt x="14430375" y="8229599"/>
                </a:lnTo>
                <a:lnTo>
                  <a:pt x="14476244" y="8224317"/>
                </a:lnTo>
                <a:lnTo>
                  <a:pt x="14518349" y="8209272"/>
                </a:lnTo>
                <a:lnTo>
                  <a:pt x="14555488" y="8185664"/>
                </a:lnTo>
                <a:lnTo>
                  <a:pt x="14586462" y="8154694"/>
                </a:lnTo>
                <a:lnTo>
                  <a:pt x="14610072" y="8117562"/>
                </a:lnTo>
                <a:lnTo>
                  <a:pt x="14625118" y="8075468"/>
                </a:lnTo>
                <a:lnTo>
                  <a:pt x="14630400" y="8029613"/>
                </a:lnTo>
                <a:lnTo>
                  <a:pt x="14630400" y="200025"/>
                </a:lnTo>
                <a:lnTo>
                  <a:pt x="14625118" y="154155"/>
                </a:lnTo>
                <a:lnTo>
                  <a:pt x="14610072" y="112050"/>
                </a:lnTo>
                <a:lnTo>
                  <a:pt x="14586462" y="74911"/>
                </a:lnTo>
                <a:lnTo>
                  <a:pt x="14555488" y="43937"/>
                </a:lnTo>
                <a:lnTo>
                  <a:pt x="14518349" y="20327"/>
                </a:lnTo>
                <a:lnTo>
                  <a:pt x="14476244" y="5281"/>
                </a:lnTo>
                <a:lnTo>
                  <a:pt x="14430375" y="0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116963" y="3102991"/>
            <a:ext cx="7607934" cy="6934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350">
                <a:solidFill>
                  <a:srgbClr val="1B1B27"/>
                </a:solidFill>
                <a:latin typeface="Trebuchet MS"/>
                <a:cs typeface="Trebuchet MS"/>
              </a:rPr>
              <a:t>Iran's</a:t>
            </a:r>
            <a:r>
              <a:rPr dirty="0" sz="4350" spc="-3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4350">
                <a:solidFill>
                  <a:srgbClr val="1B1B27"/>
                </a:solidFill>
                <a:latin typeface="Trebuchet MS"/>
                <a:cs typeface="Trebuchet MS"/>
              </a:rPr>
              <a:t>Influence</a:t>
            </a:r>
            <a:r>
              <a:rPr dirty="0" sz="4350" spc="-5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4350">
                <a:solidFill>
                  <a:srgbClr val="1B1B27"/>
                </a:solidFill>
                <a:latin typeface="Trebuchet MS"/>
                <a:cs typeface="Trebuchet MS"/>
              </a:rPr>
              <a:t>and</a:t>
            </a:r>
            <a:r>
              <a:rPr dirty="0" sz="4350" spc="-26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4350" spc="-10">
                <a:solidFill>
                  <a:srgbClr val="1B1B27"/>
                </a:solidFill>
                <a:latin typeface="Trebuchet MS"/>
                <a:cs typeface="Trebuchet MS"/>
              </a:rPr>
              <a:t>Aggression</a:t>
            </a:r>
            <a:endParaRPr sz="435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116963" y="4125443"/>
            <a:ext cx="10151110" cy="1016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been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key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player</a:t>
            </a:r>
            <a:r>
              <a:rPr dirty="0" sz="1750" spc="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region,</a:t>
            </a:r>
            <a:r>
              <a:rPr dirty="0" sz="1750" spc="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supporting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both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non-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actors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their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aggression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towards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President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Raisi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warned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against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making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deals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emphasizing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importance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Palestinian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cause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Muslims.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sp>
          <p:nvSpPr>
            <p:cNvPr id="4" name="object 4" descr=""/>
            <p:cNvSpPr/>
            <p:nvPr/>
          </p:nvSpPr>
          <p:spPr>
            <a:xfrm>
              <a:off x="0" y="0"/>
              <a:ext cx="14630400" cy="8229600"/>
            </a:xfrm>
            <a:custGeom>
              <a:avLst/>
              <a:gdLst/>
              <a:ahLst/>
              <a:cxnLst/>
              <a:rect l="l" t="t" r="r" b="b"/>
              <a:pathLst>
                <a:path w="14630400" h="8229600">
                  <a:moveTo>
                    <a:pt x="14430375" y="0"/>
                  </a:moveTo>
                  <a:lnTo>
                    <a:pt x="199986" y="0"/>
                  </a:lnTo>
                  <a:lnTo>
                    <a:pt x="154131" y="5281"/>
                  </a:lnTo>
                  <a:lnTo>
                    <a:pt x="112037" y="20327"/>
                  </a:lnTo>
                  <a:lnTo>
                    <a:pt x="74904" y="43937"/>
                  </a:lnTo>
                  <a:lnTo>
                    <a:pt x="43934" y="74911"/>
                  </a:lnTo>
                  <a:lnTo>
                    <a:pt x="20326" y="112050"/>
                  </a:lnTo>
                  <a:lnTo>
                    <a:pt x="5281" y="154155"/>
                  </a:lnTo>
                  <a:lnTo>
                    <a:pt x="0" y="200025"/>
                  </a:lnTo>
                  <a:lnTo>
                    <a:pt x="0" y="8029613"/>
                  </a:lnTo>
                  <a:lnTo>
                    <a:pt x="5281" y="8075468"/>
                  </a:lnTo>
                  <a:lnTo>
                    <a:pt x="20326" y="8117562"/>
                  </a:lnTo>
                  <a:lnTo>
                    <a:pt x="43934" y="8154694"/>
                  </a:lnTo>
                  <a:lnTo>
                    <a:pt x="74904" y="8185664"/>
                  </a:lnTo>
                  <a:lnTo>
                    <a:pt x="112037" y="8209272"/>
                  </a:lnTo>
                  <a:lnTo>
                    <a:pt x="154131" y="8224317"/>
                  </a:lnTo>
                  <a:lnTo>
                    <a:pt x="199986" y="8229599"/>
                  </a:lnTo>
                  <a:lnTo>
                    <a:pt x="14430375" y="8229599"/>
                  </a:lnTo>
                  <a:lnTo>
                    <a:pt x="14476244" y="8224317"/>
                  </a:lnTo>
                  <a:lnTo>
                    <a:pt x="14518349" y="8209272"/>
                  </a:lnTo>
                  <a:lnTo>
                    <a:pt x="14555488" y="8185664"/>
                  </a:lnTo>
                  <a:lnTo>
                    <a:pt x="14586462" y="8154694"/>
                  </a:lnTo>
                  <a:lnTo>
                    <a:pt x="14610072" y="8117562"/>
                  </a:lnTo>
                  <a:lnTo>
                    <a:pt x="14625118" y="8075468"/>
                  </a:lnTo>
                  <a:lnTo>
                    <a:pt x="14630400" y="8029613"/>
                  </a:lnTo>
                  <a:lnTo>
                    <a:pt x="14630400" y="200025"/>
                  </a:lnTo>
                  <a:lnTo>
                    <a:pt x="14625118" y="154155"/>
                  </a:lnTo>
                  <a:lnTo>
                    <a:pt x="14610072" y="112050"/>
                  </a:lnTo>
                  <a:lnTo>
                    <a:pt x="14586462" y="74911"/>
                  </a:lnTo>
                  <a:lnTo>
                    <a:pt x="14555488" y="43937"/>
                  </a:lnTo>
                  <a:lnTo>
                    <a:pt x="14518349" y="20327"/>
                  </a:lnTo>
                  <a:lnTo>
                    <a:pt x="14476244" y="5281"/>
                  </a:lnTo>
                  <a:lnTo>
                    <a:pt x="14430375" y="0"/>
                  </a:lnTo>
                  <a:close/>
                </a:path>
              </a:pathLst>
            </a:custGeom>
            <a:solidFill>
              <a:srgbClr val="FFFFFF">
                <a:alpha val="8509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37588" y="5937503"/>
              <a:ext cx="10555605" cy="822960"/>
            </a:xfrm>
            <a:custGeom>
              <a:avLst/>
              <a:gdLst/>
              <a:ahLst/>
              <a:cxnLst/>
              <a:rect l="l" t="t" r="r" b="b"/>
              <a:pathLst>
                <a:path w="10555605" h="822959">
                  <a:moveTo>
                    <a:pt x="10555224" y="800100"/>
                  </a:moveTo>
                  <a:lnTo>
                    <a:pt x="10553408" y="791235"/>
                  </a:lnTo>
                  <a:lnTo>
                    <a:pt x="10548506" y="783958"/>
                  </a:lnTo>
                  <a:lnTo>
                    <a:pt x="10541229" y="779056"/>
                  </a:lnTo>
                  <a:lnTo>
                    <a:pt x="10532364" y="777240"/>
                  </a:lnTo>
                  <a:lnTo>
                    <a:pt x="5285092" y="777240"/>
                  </a:lnTo>
                  <a:lnTo>
                    <a:pt x="5286476" y="776960"/>
                  </a:lnTo>
                  <a:lnTo>
                    <a:pt x="5293753" y="772058"/>
                  </a:lnTo>
                  <a:lnTo>
                    <a:pt x="5298656" y="764781"/>
                  </a:lnTo>
                  <a:lnTo>
                    <a:pt x="5300472" y="755904"/>
                  </a:lnTo>
                  <a:lnTo>
                    <a:pt x="5300472" y="22860"/>
                  </a:lnTo>
                  <a:lnTo>
                    <a:pt x="5298656" y="13995"/>
                  </a:lnTo>
                  <a:lnTo>
                    <a:pt x="5293753" y="6718"/>
                  </a:lnTo>
                  <a:lnTo>
                    <a:pt x="5286476" y="1816"/>
                  </a:lnTo>
                  <a:lnTo>
                    <a:pt x="5277612" y="0"/>
                  </a:lnTo>
                  <a:lnTo>
                    <a:pt x="5268734" y="1816"/>
                  </a:lnTo>
                  <a:lnTo>
                    <a:pt x="5261457" y="6718"/>
                  </a:lnTo>
                  <a:lnTo>
                    <a:pt x="5256555" y="13995"/>
                  </a:lnTo>
                  <a:lnTo>
                    <a:pt x="5254752" y="22860"/>
                  </a:lnTo>
                  <a:lnTo>
                    <a:pt x="5254752" y="755904"/>
                  </a:lnTo>
                  <a:lnTo>
                    <a:pt x="5256555" y="764781"/>
                  </a:lnTo>
                  <a:lnTo>
                    <a:pt x="5261457" y="772058"/>
                  </a:lnTo>
                  <a:lnTo>
                    <a:pt x="5268734" y="776960"/>
                  </a:lnTo>
                  <a:lnTo>
                    <a:pt x="5270106" y="777240"/>
                  </a:lnTo>
                  <a:lnTo>
                    <a:pt x="22860" y="777240"/>
                  </a:lnTo>
                  <a:lnTo>
                    <a:pt x="13982" y="779056"/>
                  </a:lnTo>
                  <a:lnTo>
                    <a:pt x="6705" y="783958"/>
                  </a:lnTo>
                  <a:lnTo>
                    <a:pt x="1803" y="791235"/>
                  </a:lnTo>
                  <a:lnTo>
                    <a:pt x="0" y="800100"/>
                  </a:lnTo>
                  <a:lnTo>
                    <a:pt x="1803" y="808977"/>
                  </a:lnTo>
                  <a:lnTo>
                    <a:pt x="6705" y="816254"/>
                  </a:lnTo>
                  <a:lnTo>
                    <a:pt x="13982" y="821156"/>
                  </a:lnTo>
                  <a:lnTo>
                    <a:pt x="22860" y="822960"/>
                  </a:lnTo>
                  <a:lnTo>
                    <a:pt x="10532364" y="822960"/>
                  </a:lnTo>
                  <a:lnTo>
                    <a:pt x="10541229" y="821156"/>
                  </a:lnTo>
                  <a:lnTo>
                    <a:pt x="10548506" y="816254"/>
                  </a:lnTo>
                  <a:lnTo>
                    <a:pt x="10553408" y="808977"/>
                  </a:lnTo>
                  <a:lnTo>
                    <a:pt x="10555224" y="80010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066026" y="6465570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79" h="501650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401446"/>
                  </a:lnTo>
                  <a:lnTo>
                    <a:pt x="7848" y="440370"/>
                  </a:lnTo>
                  <a:lnTo>
                    <a:pt x="29257" y="472138"/>
                  </a:lnTo>
                  <a:lnTo>
                    <a:pt x="61025" y="493547"/>
                  </a:lnTo>
                  <a:lnTo>
                    <a:pt x="99949" y="501395"/>
                  </a:lnTo>
                  <a:lnTo>
                    <a:pt x="399923" y="501395"/>
                  </a:lnTo>
                  <a:lnTo>
                    <a:pt x="438846" y="493547"/>
                  </a:lnTo>
                  <a:lnTo>
                    <a:pt x="470614" y="472138"/>
                  </a:lnTo>
                  <a:lnTo>
                    <a:pt x="492023" y="440370"/>
                  </a:lnTo>
                  <a:lnTo>
                    <a:pt x="499872" y="401446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066026" y="6465570"/>
              <a:ext cx="500380" cy="501650"/>
            </a:xfrm>
            <a:custGeom>
              <a:avLst/>
              <a:gdLst/>
              <a:ahLst/>
              <a:cxnLst/>
              <a:rect l="l" t="t" r="r" b="b"/>
              <a:pathLst>
                <a:path w="500379" h="501650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401446"/>
                  </a:lnTo>
                  <a:lnTo>
                    <a:pt x="492023" y="440370"/>
                  </a:lnTo>
                  <a:lnTo>
                    <a:pt x="470614" y="472138"/>
                  </a:lnTo>
                  <a:lnTo>
                    <a:pt x="438846" y="493547"/>
                  </a:lnTo>
                  <a:lnTo>
                    <a:pt x="399923" y="501395"/>
                  </a:lnTo>
                  <a:lnTo>
                    <a:pt x="99949" y="501395"/>
                  </a:lnTo>
                  <a:lnTo>
                    <a:pt x="61025" y="493547"/>
                  </a:lnTo>
                  <a:lnTo>
                    <a:pt x="29257" y="472138"/>
                  </a:lnTo>
                  <a:lnTo>
                    <a:pt x="7848" y="440370"/>
                  </a:lnTo>
                  <a:lnTo>
                    <a:pt x="0" y="401446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216267" y="649782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247134" y="1514932"/>
            <a:ext cx="613854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3B3939"/>
                </a:solidFill>
              </a:rPr>
              <a:t>Egypt's</a:t>
            </a:r>
            <a:r>
              <a:rPr dirty="0" spc="-10">
                <a:solidFill>
                  <a:srgbClr val="3B3939"/>
                </a:solidFill>
              </a:rPr>
              <a:t> </a:t>
            </a:r>
            <a:r>
              <a:rPr dirty="0">
                <a:solidFill>
                  <a:srgbClr val="3B3939"/>
                </a:solidFill>
              </a:rPr>
              <a:t>Shifting</a:t>
            </a:r>
            <a:r>
              <a:rPr dirty="0" spc="-265">
                <a:solidFill>
                  <a:srgbClr val="3B3939"/>
                </a:solidFill>
              </a:rPr>
              <a:t> </a:t>
            </a:r>
            <a:r>
              <a:rPr dirty="0" spc="-10">
                <a:solidFill>
                  <a:srgbClr val="3B3939"/>
                </a:solidFill>
              </a:rPr>
              <a:t>Alliances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Alignment</a:t>
            </a:r>
            <a:r>
              <a:rPr dirty="0" spc="70"/>
              <a:t> </a:t>
            </a:r>
            <a:r>
              <a:rPr dirty="0"/>
              <a:t>with</a:t>
            </a:r>
            <a:r>
              <a:rPr dirty="0" spc="55"/>
              <a:t> </a:t>
            </a:r>
            <a:r>
              <a:rPr dirty="0" spc="-25"/>
              <a:t>US</a:t>
            </a:r>
          </a:p>
          <a:p>
            <a:pPr algn="ctr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latin typeface="Arial"/>
                <a:cs typeface="Arial"/>
              </a:rPr>
              <a:t>Egypt</a:t>
            </a:r>
            <a:r>
              <a:rPr dirty="0" sz="1750" spc="-2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aligns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more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closely</a:t>
            </a:r>
            <a:r>
              <a:rPr dirty="0" sz="1750" spc="-3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with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the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US,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Israel's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ally,</a:t>
            </a:r>
            <a:r>
              <a:rPr dirty="0" sz="1750" spc="-2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than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with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Iran's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sphere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of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influence.</a:t>
            </a:r>
            <a:endParaRPr sz="1750">
              <a:latin typeface="Arial"/>
              <a:cs typeface="Arial"/>
            </a:endParaRPr>
          </a:p>
          <a:p>
            <a:pPr algn="ctr" marL="1905">
              <a:lnSpc>
                <a:spcPct val="100000"/>
              </a:lnSpc>
              <a:spcBef>
                <a:spcPts val="1245"/>
              </a:spcBef>
            </a:pPr>
            <a:r>
              <a:rPr dirty="0"/>
              <a:t>Security</a:t>
            </a:r>
            <a:r>
              <a:rPr dirty="0" spc="60"/>
              <a:t> </a:t>
            </a:r>
            <a:r>
              <a:rPr dirty="0" spc="-10"/>
              <a:t>Concerns</a:t>
            </a:r>
          </a:p>
          <a:p>
            <a:pPr algn="ctr" marL="10795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latin typeface="Arial"/>
                <a:cs typeface="Arial"/>
              </a:rPr>
              <a:t>Egypt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finds</a:t>
            </a:r>
            <a:r>
              <a:rPr dirty="0" sz="1750" spc="-6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Iran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appealing,</a:t>
            </a:r>
            <a:r>
              <a:rPr dirty="0" sz="1750" spc="-2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especially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in</a:t>
            </a:r>
            <a:r>
              <a:rPr dirty="0" sz="1750" spc="-6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the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security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domain,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to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address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issues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like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insurgency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 spc="-25">
                <a:latin typeface="Arial"/>
                <a:cs typeface="Arial"/>
              </a:rPr>
              <a:t>and </a:t>
            </a:r>
            <a:r>
              <a:rPr dirty="0" sz="1750" spc="-10">
                <a:latin typeface="Arial"/>
                <a:cs typeface="Arial"/>
              </a:rPr>
              <a:t>terrorism.</a:t>
            </a:r>
            <a:endParaRPr sz="175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  <a:spcBef>
                <a:spcPts val="1280"/>
              </a:spcBef>
            </a:pPr>
            <a:r>
              <a:rPr dirty="0"/>
              <a:t>Mediation</a:t>
            </a:r>
            <a:r>
              <a:rPr dirty="0" spc="60"/>
              <a:t> </a:t>
            </a:r>
            <a:r>
              <a:rPr dirty="0" spc="-10"/>
              <a:t>Potential</a:t>
            </a:r>
          </a:p>
          <a:p>
            <a:pPr algn="ctr" marL="301625" marR="2971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latin typeface="Arial"/>
                <a:cs typeface="Arial"/>
              </a:rPr>
              <a:t>Iran's</a:t>
            </a:r>
            <a:r>
              <a:rPr dirty="0" sz="1750" spc="-5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connections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with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Ethiopia</a:t>
            </a:r>
            <a:r>
              <a:rPr dirty="0" sz="1750" spc="-5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could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help</a:t>
            </a:r>
            <a:r>
              <a:rPr dirty="0" sz="1750" spc="-4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mediate</a:t>
            </a:r>
            <a:r>
              <a:rPr dirty="0" sz="1750" spc="-50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Egypt's</a:t>
            </a:r>
            <a:r>
              <a:rPr dirty="0" sz="1750" spc="-2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dispute</a:t>
            </a:r>
            <a:r>
              <a:rPr dirty="0" sz="1750" spc="-5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over</a:t>
            </a:r>
            <a:r>
              <a:rPr dirty="0" sz="1750" spc="-4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the</a:t>
            </a:r>
            <a:r>
              <a:rPr dirty="0" sz="1750" spc="-55">
                <a:latin typeface="Arial"/>
                <a:cs typeface="Arial"/>
              </a:rPr>
              <a:t> </a:t>
            </a:r>
            <a:r>
              <a:rPr dirty="0" sz="1750">
                <a:latin typeface="Arial"/>
                <a:cs typeface="Arial"/>
              </a:rPr>
              <a:t>Grand</a:t>
            </a:r>
            <a:r>
              <a:rPr dirty="0" sz="1750" spc="-60">
                <a:latin typeface="Arial"/>
                <a:cs typeface="Arial"/>
              </a:rPr>
              <a:t> </a:t>
            </a:r>
            <a:r>
              <a:rPr dirty="0" sz="1750" spc="-10">
                <a:latin typeface="Arial"/>
                <a:cs typeface="Arial"/>
              </a:rPr>
              <a:t>Ethiopian </a:t>
            </a:r>
            <a:r>
              <a:rPr dirty="0" sz="1750">
                <a:latin typeface="Arial"/>
                <a:cs typeface="Arial"/>
              </a:rPr>
              <a:t>Renaissance</a:t>
            </a:r>
            <a:r>
              <a:rPr dirty="0" sz="1750" spc="-65">
                <a:latin typeface="Arial"/>
                <a:cs typeface="Arial"/>
              </a:rPr>
              <a:t> </a:t>
            </a:r>
            <a:r>
              <a:rPr dirty="0" sz="1750" spc="-20">
                <a:latin typeface="Arial"/>
                <a:cs typeface="Arial"/>
              </a:rPr>
              <a:t>Dam.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251024"/>
            <a:ext cx="585978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535"/>
              <a:t>T</a:t>
            </a:r>
            <a:r>
              <a:rPr dirty="0" spc="30"/>
              <a:t>urkey's</a:t>
            </a:r>
            <a:r>
              <a:rPr dirty="0" spc="-160"/>
              <a:t> </a:t>
            </a:r>
            <a:r>
              <a:rPr dirty="0"/>
              <a:t>Shifting</a:t>
            </a:r>
            <a:r>
              <a:rPr dirty="0" spc="-145"/>
              <a:t> </a:t>
            </a:r>
            <a:r>
              <a:rPr dirty="0" spc="-10"/>
              <a:t>Stance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389376"/>
            <a:ext cx="556260" cy="55473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180459"/>
            <a:ext cx="2868930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Recognition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Turkey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first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Muslim-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majority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country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recognize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sovereignty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1949.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389376"/>
            <a:ext cx="554736" cy="55473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180459"/>
            <a:ext cx="292036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Changing</a:t>
            </a:r>
            <a:r>
              <a:rPr dirty="0" sz="2150" spc="11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Stance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current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Turkish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president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called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Hamas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"freedom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fighters"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"terror state".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389376"/>
            <a:ext cx="554735" cy="55473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180459"/>
            <a:ext cx="3114040" cy="2138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Warnings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Erdoğan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warned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saying,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"You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many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many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nuclear bombs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you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want,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but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you're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your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way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out."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273554"/>
            <a:ext cx="6323965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Russia's</a:t>
            </a:r>
            <a:r>
              <a:rPr dirty="0" spc="-65"/>
              <a:t> </a:t>
            </a:r>
            <a:r>
              <a:rPr dirty="0"/>
              <a:t>Shifting</a:t>
            </a:r>
            <a:r>
              <a:rPr dirty="0" spc="-85"/>
              <a:t> </a:t>
            </a:r>
            <a:r>
              <a:rPr dirty="0" spc="-10"/>
              <a:t>Priorities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535807"/>
            <a:ext cx="280543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Constructive</a:t>
            </a:r>
            <a:r>
              <a:rPr dirty="0" sz="2150" spc="10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Relations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4088105"/>
            <a:ext cx="2717800" cy="1015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Russia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always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enjoyed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constructive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535807"/>
            <a:ext cx="213360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Scrutiny</a:t>
            </a:r>
            <a:r>
              <a:rPr dirty="0" sz="2150" spc="6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of</a:t>
            </a:r>
            <a:r>
              <a:rPr dirty="0" sz="2150" spc="6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Israel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088105"/>
            <a:ext cx="2757805" cy="167576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Russia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grown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increasingly</a:t>
            </a:r>
            <a:r>
              <a:rPr dirty="0" sz="1750" spc="-10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scrutinizing</a:t>
            </a:r>
            <a:r>
              <a:rPr dirty="0" sz="1750" spc="-1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military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activities,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especially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encroach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upon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interests.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535807"/>
            <a:ext cx="2571115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Closer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Ties</a:t>
            </a:r>
            <a:r>
              <a:rPr dirty="0" sz="2150" spc="4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with</a:t>
            </a:r>
            <a:r>
              <a:rPr dirty="0" sz="2150" spc="4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0">
                <a:solidFill>
                  <a:srgbClr val="1B1B27"/>
                </a:solidFill>
                <a:latin typeface="Trebuchet MS"/>
                <a:cs typeface="Trebuchet MS"/>
              </a:rPr>
              <a:t>Iran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088105"/>
            <a:ext cx="2988310" cy="167576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Russia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formed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close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relationship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Israel's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primary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adversary,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increasingly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depended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Tehran.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1551558"/>
            <a:ext cx="590296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Coalitions</a:t>
            </a:r>
            <a:r>
              <a:rPr dirty="0" spc="-15"/>
              <a:t> </a:t>
            </a:r>
            <a:r>
              <a:rPr dirty="0"/>
              <a:t>and</a:t>
            </a:r>
            <a:r>
              <a:rPr dirty="0" spc="-250"/>
              <a:t> </a:t>
            </a:r>
            <a:r>
              <a:rPr dirty="0" spc="-10"/>
              <a:t>Alliances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488179" y="2574035"/>
            <a:ext cx="4549140" cy="2281555"/>
            <a:chOff x="4488179" y="2574035"/>
            <a:chExt cx="4549140" cy="2281555"/>
          </a:xfrm>
        </p:grpSpPr>
        <p:sp>
          <p:nvSpPr>
            <p:cNvPr id="5" name="object 5" descr=""/>
            <p:cNvSpPr/>
            <p:nvPr/>
          </p:nvSpPr>
          <p:spPr>
            <a:xfrm>
              <a:off x="4491989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4441444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2173731"/>
                  </a:lnTo>
                  <a:lnTo>
                    <a:pt x="7868" y="2212675"/>
                  </a:lnTo>
                  <a:lnTo>
                    <a:pt x="29321" y="2244486"/>
                  </a:lnTo>
                  <a:lnTo>
                    <a:pt x="61132" y="2265939"/>
                  </a:lnTo>
                  <a:lnTo>
                    <a:pt x="100075" y="2273807"/>
                  </a:lnTo>
                  <a:lnTo>
                    <a:pt x="4441444" y="2273807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1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91989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20" h="2273935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4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173731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4" y="2273807"/>
                  </a:lnTo>
                  <a:lnTo>
                    <a:pt x="100075" y="2273807"/>
                  </a:lnTo>
                  <a:lnTo>
                    <a:pt x="61132" y="2265939"/>
                  </a:lnTo>
                  <a:lnTo>
                    <a:pt x="29321" y="2244486"/>
                  </a:lnTo>
                  <a:lnTo>
                    <a:pt x="7868" y="2212675"/>
                  </a:lnTo>
                  <a:lnTo>
                    <a:pt x="0" y="2173731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799838" y="2821304"/>
            <a:ext cx="3848735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Shifting</a:t>
            </a:r>
            <a:r>
              <a:rPr dirty="0" sz="2150" spc="10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Dynamics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East's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geopolitical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landscape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formation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various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coalitions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alliances.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252204" y="2574035"/>
            <a:ext cx="4549140" cy="2281555"/>
            <a:chOff x="9252204" y="2574035"/>
            <a:chExt cx="4549140" cy="2281555"/>
          </a:xfrm>
        </p:grpSpPr>
        <p:sp>
          <p:nvSpPr>
            <p:cNvPr id="9" name="object 9" descr=""/>
            <p:cNvSpPr/>
            <p:nvPr/>
          </p:nvSpPr>
          <p:spPr>
            <a:xfrm>
              <a:off x="9256014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19" h="2273935">
                  <a:moveTo>
                    <a:pt x="4441443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2173731"/>
                  </a:lnTo>
                  <a:lnTo>
                    <a:pt x="7868" y="2212675"/>
                  </a:lnTo>
                  <a:lnTo>
                    <a:pt x="29321" y="2244486"/>
                  </a:lnTo>
                  <a:lnTo>
                    <a:pt x="61132" y="2265939"/>
                  </a:lnTo>
                  <a:lnTo>
                    <a:pt x="100075" y="2273807"/>
                  </a:lnTo>
                  <a:lnTo>
                    <a:pt x="4441443" y="2273807"/>
                  </a:lnTo>
                  <a:lnTo>
                    <a:pt x="4480387" y="2265939"/>
                  </a:lnTo>
                  <a:lnTo>
                    <a:pt x="4512198" y="2244486"/>
                  </a:lnTo>
                  <a:lnTo>
                    <a:pt x="4533651" y="2212675"/>
                  </a:lnTo>
                  <a:lnTo>
                    <a:pt x="4541520" y="2173731"/>
                  </a:lnTo>
                  <a:lnTo>
                    <a:pt x="4541520" y="100075"/>
                  </a:lnTo>
                  <a:lnTo>
                    <a:pt x="4533651" y="61132"/>
                  </a:lnTo>
                  <a:lnTo>
                    <a:pt x="4512198" y="29321"/>
                  </a:lnTo>
                  <a:lnTo>
                    <a:pt x="4480387" y="7868"/>
                  </a:lnTo>
                  <a:lnTo>
                    <a:pt x="444144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256014" y="2577845"/>
              <a:ext cx="4541520" cy="2273935"/>
            </a:xfrm>
            <a:custGeom>
              <a:avLst/>
              <a:gdLst/>
              <a:ahLst/>
              <a:cxnLst/>
              <a:rect l="l" t="t" r="r" b="b"/>
              <a:pathLst>
                <a:path w="4541519" h="2273935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4441443" y="0"/>
                  </a:lnTo>
                  <a:lnTo>
                    <a:pt x="4480387" y="7868"/>
                  </a:lnTo>
                  <a:lnTo>
                    <a:pt x="4512198" y="29321"/>
                  </a:lnTo>
                  <a:lnTo>
                    <a:pt x="4533651" y="61132"/>
                  </a:lnTo>
                  <a:lnTo>
                    <a:pt x="4541520" y="100075"/>
                  </a:lnTo>
                  <a:lnTo>
                    <a:pt x="4541520" y="2173731"/>
                  </a:lnTo>
                  <a:lnTo>
                    <a:pt x="4533651" y="2212675"/>
                  </a:lnTo>
                  <a:lnTo>
                    <a:pt x="4512198" y="2244486"/>
                  </a:lnTo>
                  <a:lnTo>
                    <a:pt x="4480387" y="2265939"/>
                  </a:lnTo>
                  <a:lnTo>
                    <a:pt x="4441443" y="2273807"/>
                  </a:lnTo>
                  <a:lnTo>
                    <a:pt x="100075" y="2273807"/>
                  </a:lnTo>
                  <a:lnTo>
                    <a:pt x="61132" y="2265939"/>
                  </a:lnTo>
                  <a:lnTo>
                    <a:pt x="29321" y="2244486"/>
                  </a:lnTo>
                  <a:lnTo>
                    <a:pt x="7868" y="2212675"/>
                  </a:lnTo>
                  <a:lnTo>
                    <a:pt x="0" y="2173731"/>
                  </a:lnTo>
                  <a:lnTo>
                    <a:pt x="0" y="100075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9564369" y="2821304"/>
            <a:ext cx="388366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Competing</a:t>
            </a:r>
            <a:r>
              <a:rPr dirty="0" sz="2150" spc="114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Interests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These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coalitions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often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emerge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response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shifting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pursuit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economic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economic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objectives.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488179" y="5070347"/>
            <a:ext cx="9313545" cy="1614170"/>
            <a:chOff x="4488179" y="5070347"/>
            <a:chExt cx="9313545" cy="1614170"/>
          </a:xfrm>
        </p:grpSpPr>
        <p:sp>
          <p:nvSpPr>
            <p:cNvPr id="13" name="object 13" descr=""/>
            <p:cNvSpPr/>
            <p:nvPr/>
          </p:nvSpPr>
          <p:spPr>
            <a:xfrm>
              <a:off x="4491989" y="5074157"/>
              <a:ext cx="9305925" cy="1606550"/>
            </a:xfrm>
            <a:custGeom>
              <a:avLst/>
              <a:gdLst/>
              <a:ahLst/>
              <a:cxnLst/>
              <a:rect l="l" t="t" r="r" b="b"/>
              <a:pathLst>
                <a:path w="9305925" h="1606550">
                  <a:moveTo>
                    <a:pt x="9205594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1506347"/>
                  </a:lnTo>
                  <a:lnTo>
                    <a:pt x="7848" y="1545270"/>
                  </a:lnTo>
                  <a:lnTo>
                    <a:pt x="29257" y="1577038"/>
                  </a:lnTo>
                  <a:lnTo>
                    <a:pt x="61025" y="1598447"/>
                  </a:lnTo>
                  <a:lnTo>
                    <a:pt x="99949" y="1606296"/>
                  </a:lnTo>
                  <a:lnTo>
                    <a:pt x="9205594" y="1606296"/>
                  </a:lnTo>
                  <a:lnTo>
                    <a:pt x="9244518" y="1598447"/>
                  </a:lnTo>
                  <a:lnTo>
                    <a:pt x="9276286" y="1577038"/>
                  </a:lnTo>
                  <a:lnTo>
                    <a:pt x="9297695" y="1545270"/>
                  </a:lnTo>
                  <a:lnTo>
                    <a:pt x="9305544" y="1506347"/>
                  </a:lnTo>
                  <a:lnTo>
                    <a:pt x="9305544" y="99949"/>
                  </a:lnTo>
                  <a:lnTo>
                    <a:pt x="9297695" y="61025"/>
                  </a:lnTo>
                  <a:lnTo>
                    <a:pt x="9276286" y="29257"/>
                  </a:lnTo>
                  <a:lnTo>
                    <a:pt x="9244518" y="7848"/>
                  </a:lnTo>
                  <a:lnTo>
                    <a:pt x="9205594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491989" y="5074157"/>
              <a:ext cx="9305925" cy="1606550"/>
            </a:xfrm>
            <a:custGeom>
              <a:avLst/>
              <a:gdLst/>
              <a:ahLst/>
              <a:cxnLst/>
              <a:rect l="l" t="t" r="r" b="b"/>
              <a:pathLst>
                <a:path w="9305925" h="160655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9205594" y="0"/>
                  </a:lnTo>
                  <a:lnTo>
                    <a:pt x="9244518" y="7848"/>
                  </a:lnTo>
                  <a:lnTo>
                    <a:pt x="9276286" y="29257"/>
                  </a:lnTo>
                  <a:lnTo>
                    <a:pt x="9297695" y="61025"/>
                  </a:lnTo>
                  <a:lnTo>
                    <a:pt x="9305544" y="99949"/>
                  </a:lnTo>
                  <a:lnTo>
                    <a:pt x="9305544" y="1506347"/>
                  </a:lnTo>
                  <a:lnTo>
                    <a:pt x="9297695" y="1545270"/>
                  </a:lnTo>
                  <a:lnTo>
                    <a:pt x="9276286" y="1577038"/>
                  </a:lnTo>
                  <a:lnTo>
                    <a:pt x="9244518" y="1598447"/>
                  </a:lnTo>
                  <a:lnTo>
                    <a:pt x="9205594" y="1606296"/>
                  </a:lnTo>
                  <a:lnTo>
                    <a:pt x="99949" y="1606296"/>
                  </a:lnTo>
                  <a:lnTo>
                    <a:pt x="61025" y="1598447"/>
                  </a:lnTo>
                  <a:lnTo>
                    <a:pt x="29257" y="1577038"/>
                  </a:lnTo>
                  <a:lnTo>
                    <a:pt x="7848" y="1545270"/>
                  </a:lnTo>
                  <a:lnTo>
                    <a:pt x="0" y="1506347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4799838" y="5316982"/>
            <a:ext cx="8387080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Implications</a:t>
            </a:r>
            <a:r>
              <a:rPr dirty="0" sz="2150" spc="8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for</a:t>
            </a:r>
            <a:r>
              <a:rPr dirty="0" sz="2150" spc="8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Israel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Understanding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behind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these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coalitions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comprehending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broader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context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impact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0"/>
            <a:ext cx="36576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936117"/>
            <a:ext cx="715264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Challenges</a:t>
            </a:r>
            <a:r>
              <a:rPr dirty="0" spc="-30"/>
              <a:t> </a:t>
            </a:r>
            <a:r>
              <a:rPr dirty="0"/>
              <a:t>and </a:t>
            </a:r>
            <a:r>
              <a:rPr dirty="0" spc="-10"/>
              <a:t>Complexities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3627" y="1962911"/>
            <a:ext cx="1110996" cy="533247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356485" y="2198370"/>
            <a:ext cx="7256780" cy="47034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Ethnicity</a:t>
            </a:r>
            <a:r>
              <a:rPr dirty="0" sz="2150" spc="8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Religion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Ethnic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religious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dynamics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exert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influence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events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East.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Histories</a:t>
            </a:r>
            <a:r>
              <a:rPr dirty="0" sz="2150" spc="8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r>
              <a:rPr dirty="0" sz="2150" spc="-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Alliances</a:t>
            </a:r>
            <a:endParaRPr sz="2150">
              <a:latin typeface="Trebuchet MS"/>
              <a:cs typeface="Trebuchet MS"/>
            </a:endParaRPr>
          </a:p>
          <a:p>
            <a:pPr marL="12700" marR="43053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Current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agreements,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alliances,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recent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events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contribute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direction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taken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respective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non-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identities.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Deadly</a:t>
            </a:r>
            <a:r>
              <a:rPr dirty="0" sz="2150" spc="5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Weapons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availability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deadly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weapons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another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complicating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incendiary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factor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0"/>
            <a:ext cx="36576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063" y="1761236"/>
            <a:ext cx="680212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Seeking</a:t>
            </a:r>
            <a:r>
              <a:rPr dirty="0" spc="-100"/>
              <a:t> </a:t>
            </a:r>
            <a:r>
              <a:rPr dirty="0"/>
              <a:t>Peace</a:t>
            </a:r>
            <a:r>
              <a:rPr dirty="0" spc="-100"/>
              <a:t> </a:t>
            </a:r>
            <a:r>
              <a:rPr dirty="0"/>
              <a:t>and</a:t>
            </a:r>
            <a:r>
              <a:rPr dirty="0" spc="-70"/>
              <a:t> </a:t>
            </a:r>
            <a:r>
              <a:rPr dirty="0" spc="-10"/>
              <a:t>Security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830580" y="3034283"/>
            <a:ext cx="508000" cy="508000"/>
            <a:chOff x="830580" y="3034283"/>
            <a:chExt cx="508000" cy="508000"/>
          </a:xfrm>
        </p:grpSpPr>
        <p:sp>
          <p:nvSpPr>
            <p:cNvPr id="5" name="object 5" descr=""/>
            <p:cNvSpPr/>
            <p:nvPr/>
          </p:nvSpPr>
          <p:spPr>
            <a:xfrm>
              <a:off x="834390" y="303809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897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897" y="499871"/>
                  </a:lnTo>
                  <a:lnTo>
                    <a:pt x="438835" y="492023"/>
                  </a:lnTo>
                  <a:lnTo>
                    <a:pt x="470611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1" y="29257"/>
                  </a:lnTo>
                  <a:lnTo>
                    <a:pt x="438835" y="7848"/>
                  </a:lnTo>
                  <a:lnTo>
                    <a:pt x="39989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34390" y="303809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897" y="0"/>
                  </a:lnTo>
                  <a:lnTo>
                    <a:pt x="438835" y="7848"/>
                  </a:lnTo>
                  <a:lnTo>
                    <a:pt x="470611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1" y="470614"/>
                  </a:lnTo>
                  <a:lnTo>
                    <a:pt x="438835" y="492023"/>
                  </a:lnTo>
                  <a:lnTo>
                    <a:pt x="399897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983691" y="3068523"/>
            <a:ext cx="200660" cy="426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34108" y="3051175"/>
            <a:ext cx="3513454" cy="147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Rules-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based</a:t>
            </a:r>
            <a:r>
              <a:rPr dirty="0" sz="2150" spc="10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Order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Acknowledging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rules-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based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order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starting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point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establishing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peace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594603" y="3034283"/>
            <a:ext cx="508000" cy="508000"/>
            <a:chOff x="5594603" y="3034283"/>
            <a:chExt cx="508000" cy="508000"/>
          </a:xfrm>
        </p:grpSpPr>
        <p:sp>
          <p:nvSpPr>
            <p:cNvPr id="10" name="object 10" descr=""/>
            <p:cNvSpPr/>
            <p:nvPr/>
          </p:nvSpPr>
          <p:spPr>
            <a:xfrm>
              <a:off x="5598413" y="303809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598413" y="3038093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5748273" y="3068523"/>
            <a:ext cx="200660" cy="426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399021" y="3051175"/>
            <a:ext cx="3610610" cy="18097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Global</a:t>
            </a:r>
            <a:r>
              <a:rPr dirty="0" sz="2150" spc="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Significance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900"/>
              </a:lnSpc>
              <a:spcBef>
                <a:spcPts val="10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globally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significant,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oil,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maritime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access,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access,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making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area.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830580" y="5320284"/>
            <a:ext cx="508000" cy="508000"/>
            <a:chOff x="830580" y="5320284"/>
            <a:chExt cx="508000" cy="508000"/>
          </a:xfrm>
        </p:grpSpPr>
        <p:sp>
          <p:nvSpPr>
            <p:cNvPr id="15" name="object 15" descr=""/>
            <p:cNvSpPr/>
            <p:nvPr/>
          </p:nvSpPr>
          <p:spPr>
            <a:xfrm>
              <a:off x="834390" y="532409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399897" y="0"/>
                  </a:moveTo>
                  <a:lnTo>
                    <a:pt x="99974" y="0"/>
                  </a:lnTo>
                  <a:lnTo>
                    <a:pt x="61057" y="7848"/>
                  </a:lnTo>
                  <a:lnTo>
                    <a:pt x="29279" y="29257"/>
                  </a:lnTo>
                  <a:lnTo>
                    <a:pt x="7855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55" y="438846"/>
                  </a:lnTo>
                  <a:lnTo>
                    <a:pt x="29279" y="470614"/>
                  </a:lnTo>
                  <a:lnTo>
                    <a:pt x="61057" y="492023"/>
                  </a:lnTo>
                  <a:lnTo>
                    <a:pt x="99974" y="499871"/>
                  </a:lnTo>
                  <a:lnTo>
                    <a:pt x="399897" y="499871"/>
                  </a:lnTo>
                  <a:lnTo>
                    <a:pt x="438835" y="492023"/>
                  </a:lnTo>
                  <a:lnTo>
                    <a:pt x="470611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1" y="29257"/>
                  </a:lnTo>
                  <a:lnTo>
                    <a:pt x="438835" y="7848"/>
                  </a:lnTo>
                  <a:lnTo>
                    <a:pt x="39989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34390" y="532409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99948"/>
                  </a:moveTo>
                  <a:lnTo>
                    <a:pt x="7855" y="61025"/>
                  </a:lnTo>
                  <a:lnTo>
                    <a:pt x="29279" y="29257"/>
                  </a:lnTo>
                  <a:lnTo>
                    <a:pt x="61057" y="7848"/>
                  </a:lnTo>
                  <a:lnTo>
                    <a:pt x="99974" y="0"/>
                  </a:lnTo>
                  <a:lnTo>
                    <a:pt x="399897" y="0"/>
                  </a:lnTo>
                  <a:lnTo>
                    <a:pt x="438835" y="7848"/>
                  </a:lnTo>
                  <a:lnTo>
                    <a:pt x="470611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1" y="470614"/>
                  </a:lnTo>
                  <a:lnTo>
                    <a:pt x="438835" y="492023"/>
                  </a:lnTo>
                  <a:lnTo>
                    <a:pt x="399897" y="499871"/>
                  </a:lnTo>
                  <a:lnTo>
                    <a:pt x="99974" y="499871"/>
                  </a:lnTo>
                  <a:lnTo>
                    <a:pt x="61057" y="492023"/>
                  </a:lnTo>
                  <a:lnTo>
                    <a:pt x="29279" y="470614"/>
                  </a:lnTo>
                  <a:lnTo>
                    <a:pt x="7855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983691" y="535482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634108" y="5337175"/>
            <a:ext cx="8018780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Goodwill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Compromise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Recognizing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game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putting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aside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self-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seeking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essential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finding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solutions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5486400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7070" y="2685744"/>
            <a:ext cx="268986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10"/>
              <a:t>Conclusion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912063" y="4355084"/>
            <a:ext cx="6805295" cy="1205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Precarious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Future</a:t>
            </a:r>
            <a:endParaRPr sz="1750">
              <a:latin typeface="Arial"/>
              <a:cs typeface="Arial"/>
            </a:endParaRPr>
          </a:p>
          <a:p>
            <a:pPr marL="12700" marR="5080">
              <a:lnSpc>
                <a:spcPct val="123400"/>
              </a:lnSpc>
              <a:spcBef>
                <a:spcPts val="200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mounting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proxies,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well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challenge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acceptance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neighbors.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8284" rIns="0" bIns="0" rtlCol="0" vert="horz">
            <a:spAutoFit/>
          </a:bodyPr>
          <a:lstStyle/>
          <a:p>
            <a:pPr marL="2465070">
              <a:lnSpc>
                <a:spcPct val="100000"/>
              </a:lnSpc>
              <a:spcBef>
                <a:spcPts val="130"/>
              </a:spcBef>
            </a:pPr>
            <a:r>
              <a:rPr dirty="0"/>
              <a:t>Threats</a:t>
            </a:r>
            <a:r>
              <a:rPr dirty="0" spc="-35"/>
              <a:t> </a:t>
            </a:r>
            <a:r>
              <a:rPr dirty="0"/>
              <a:t>from</a:t>
            </a:r>
            <a:r>
              <a:rPr dirty="0" spc="-40"/>
              <a:t> </a:t>
            </a:r>
            <a:r>
              <a:rPr dirty="0" spc="-20"/>
              <a:t>Iran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488179" y="3368040"/>
            <a:ext cx="508000" cy="508000"/>
            <a:chOff x="4488179" y="3368040"/>
            <a:chExt cx="508000" cy="508000"/>
          </a:xfrm>
        </p:grpSpPr>
        <p:sp>
          <p:nvSpPr>
            <p:cNvPr id="5" name="object 5" descr=""/>
            <p:cNvSpPr/>
            <p:nvPr/>
          </p:nvSpPr>
          <p:spPr>
            <a:xfrm>
              <a:off x="4491989" y="337185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91989" y="337185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641596" y="3402329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92090" y="3383991"/>
            <a:ext cx="3641090" cy="11487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Ballistic</a:t>
            </a:r>
            <a:r>
              <a:rPr dirty="0" sz="2150" spc="7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Missile</a:t>
            </a:r>
            <a:r>
              <a:rPr dirty="0" sz="2150" spc="80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Program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4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Iran's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ballistic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missile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program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poses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poses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significant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threat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252204" y="3368040"/>
            <a:ext cx="508000" cy="508000"/>
            <a:chOff x="9252204" y="3368040"/>
            <a:chExt cx="508000" cy="508000"/>
          </a:xfrm>
        </p:grpSpPr>
        <p:sp>
          <p:nvSpPr>
            <p:cNvPr id="10" name="object 10" descr=""/>
            <p:cNvSpPr/>
            <p:nvPr/>
          </p:nvSpPr>
          <p:spPr>
            <a:xfrm>
              <a:off x="9256014" y="337185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2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2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1" y="399923"/>
                  </a:lnTo>
                  <a:lnTo>
                    <a:pt x="499871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2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256014" y="3371850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2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1" y="99949"/>
                  </a:lnTo>
                  <a:lnTo>
                    <a:pt x="499871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2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9406508" y="3402329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057003" y="3383991"/>
            <a:ext cx="3229610" cy="1479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Proxy</a:t>
            </a:r>
            <a:r>
              <a:rPr dirty="0" sz="2150" spc="-16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Attacks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7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supports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groups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like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Hamas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Hezbollah,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which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oppose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existence.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4488179" y="5320284"/>
            <a:ext cx="508000" cy="508000"/>
            <a:chOff x="4488179" y="5320284"/>
            <a:chExt cx="508000" cy="508000"/>
          </a:xfrm>
        </p:grpSpPr>
        <p:sp>
          <p:nvSpPr>
            <p:cNvPr id="15" name="object 15" descr=""/>
            <p:cNvSpPr/>
            <p:nvPr/>
          </p:nvSpPr>
          <p:spPr>
            <a:xfrm>
              <a:off x="4491989" y="532409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8"/>
                  </a:lnTo>
                  <a:lnTo>
                    <a:pt x="0" y="399922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1"/>
                  </a:lnTo>
                  <a:lnTo>
                    <a:pt x="399923" y="499871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2"/>
                  </a:lnTo>
                  <a:lnTo>
                    <a:pt x="499872" y="99948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491989" y="532409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8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8"/>
                  </a:lnTo>
                  <a:lnTo>
                    <a:pt x="499872" y="399922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1"/>
                  </a:lnTo>
                  <a:lnTo>
                    <a:pt x="99949" y="499871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2"/>
                  </a:lnTo>
                  <a:lnTo>
                    <a:pt x="0" y="99948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4641596" y="535482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292090" y="5337175"/>
            <a:ext cx="5596890" cy="8185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Anti-Israel</a:t>
            </a:r>
            <a:r>
              <a:rPr dirty="0" sz="2150" spc="9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Rhetoric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Iranian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leaders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have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made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strong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anti-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statements.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963" y="2433319"/>
            <a:ext cx="650875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Alliances</a:t>
            </a:r>
            <a:r>
              <a:rPr dirty="0" spc="-35"/>
              <a:t> </a:t>
            </a:r>
            <a:r>
              <a:rPr dirty="0"/>
              <a:t>and </a:t>
            </a:r>
            <a:r>
              <a:rPr dirty="0" spc="-10"/>
              <a:t>Cooperation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695446"/>
            <a:ext cx="2240915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America's</a:t>
            </a:r>
            <a:r>
              <a:rPr dirty="0" sz="2150" spc="8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Support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4248200"/>
            <a:ext cx="2645410" cy="684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3500"/>
              </a:lnSpc>
              <a:spcBef>
                <a:spcPts val="10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US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survival.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695446"/>
            <a:ext cx="2787650" cy="70167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The</a:t>
            </a:r>
            <a:r>
              <a:rPr dirty="0" sz="2150" spc="5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"Alliance</a:t>
            </a:r>
            <a:r>
              <a:rPr dirty="0" sz="2150" spc="7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with</a:t>
            </a:r>
            <a:r>
              <a:rPr dirty="0" sz="2150" spc="5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1B1B27"/>
                </a:solidFill>
                <a:latin typeface="Trebuchet MS"/>
                <a:cs typeface="Trebuchet MS"/>
              </a:rPr>
              <a:t>the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Periphery"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595926"/>
            <a:ext cx="2610485" cy="10147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237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has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forged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strategic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like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Turkey,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Iran,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Ethiopia.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695446"/>
            <a:ext cx="232283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Potential</a:t>
            </a:r>
            <a:r>
              <a:rPr dirty="0" sz="2150" spc="-13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Alliances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248200"/>
            <a:ext cx="2997835" cy="1346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Normalization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with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Saudi</a:t>
            </a:r>
            <a:r>
              <a:rPr dirty="0" sz="175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Arabia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Russia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Russia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could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beneficial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for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876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Israel's</a:t>
            </a:r>
            <a:r>
              <a:rPr dirty="0" spc="-65"/>
              <a:t> </a:t>
            </a:r>
            <a:r>
              <a:rPr dirty="0"/>
              <a:t>Strategic</a:t>
            </a:r>
            <a:r>
              <a:rPr dirty="0" spc="-275"/>
              <a:t> </a:t>
            </a:r>
            <a:r>
              <a:rPr dirty="0" spc="-10"/>
              <a:t>Alliances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116963" y="3195573"/>
            <a:ext cx="2517775" cy="70167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Countering</a:t>
            </a:r>
            <a:r>
              <a:rPr dirty="0" sz="2150" spc="12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Regional Threats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116963" y="4094963"/>
            <a:ext cx="2957830" cy="2006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recognizes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value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forging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bolstering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to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address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shared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concerns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emerging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threats.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23330" y="3195573"/>
            <a:ext cx="2586990" cy="70167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Securing</a:t>
            </a:r>
            <a:r>
              <a:rPr dirty="0" sz="2150" spc="7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the</a:t>
            </a:r>
            <a:r>
              <a:rPr dirty="0" sz="2150" spc="60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Horn</a:t>
            </a:r>
            <a:r>
              <a:rPr dirty="0" sz="2150" spc="6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1B1B27"/>
                </a:solidFill>
                <a:latin typeface="Trebuchet MS"/>
                <a:cs typeface="Trebuchet MS"/>
              </a:rPr>
              <a:t>of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Africa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23330" y="4094963"/>
            <a:ext cx="2894330" cy="2006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significance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Africa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fostering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fostering</a:t>
            </a:r>
            <a:r>
              <a:rPr dirty="0" sz="1750" spc="-9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collaboration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regional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entities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security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purposes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purposes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crucial.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29318" y="3195573"/>
            <a:ext cx="2209165" cy="70167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10"/>
              </a:spcBef>
            </a:pPr>
            <a:r>
              <a:rPr dirty="0" sz="2150">
                <a:solidFill>
                  <a:srgbClr val="1B1B27"/>
                </a:solidFill>
                <a:latin typeface="Trebuchet MS"/>
                <a:cs typeface="Trebuchet MS"/>
              </a:rPr>
              <a:t>Promoting</a:t>
            </a:r>
            <a:r>
              <a:rPr dirty="0" sz="2150" spc="25">
                <a:solidFill>
                  <a:srgbClr val="1B1B27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1B1B27"/>
                </a:solidFill>
                <a:latin typeface="Trebuchet MS"/>
                <a:cs typeface="Trebuchet MS"/>
              </a:rPr>
              <a:t>Mutual Interests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29318" y="4094963"/>
            <a:ext cx="2960370" cy="2666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From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combating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terrorism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piracy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mitigating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8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instability,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collaboration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Israel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Horn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Africa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nations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nations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vital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pillar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safeguarding</a:t>
            </a:r>
            <a:r>
              <a:rPr dirty="0" sz="1750" spc="-1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mutual</a:t>
            </a:r>
            <a:r>
              <a:rPr dirty="0" sz="1750" spc="50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interests.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9967" y="1159891"/>
            <a:ext cx="7279640" cy="6934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Challenges</a:t>
            </a:r>
            <a:r>
              <a:rPr dirty="0" spc="-40"/>
              <a:t> </a:t>
            </a:r>
            <a:r>
              <a:rPr dirty="0"/>
              <a:t>and </a:t>
            </a:r>
            <a:r>
              <a:rPr dirty="0" spc="-10"/>
              <a:t>Uncertainties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570476" y="2185416"/>
            <a:ext cx="1282065" cy="4886325"/>
            <a:chOff x="4570476" y="2185416"/>
            <a:chExt cx="1282065" cy="4886325"/>
          </a:xfrm>
        </p:grpSpPr>
        <p:sp>
          <p:nvSpPr>
            <p:cNvPr id="5" name="object 5" descr=""/>
            <p:cNvSpPr/>
            <p:nvPr/>
          </p:nvSpPr>
          <p:spPr>
            <a:xfrm>
              <a:off x="4802124" y="2185415"/>
              <a:ext cx="1050290" cy="4886325"/>
            </a:xfrm>
            <a:custGeom>
              <a:avLst/>
              <a:gdLst/>
              <a:ahLst/>
              <a:cxnLst/>
              <a:rect l="l" t="t" r="r" b="b"/>
              <a:pathLst>
                <a:path w="1050289" h="4886325">
                  <a:moveTo>
                    <a:pt x="44196" y="22098"/>
                  </a:moveTo>
                  <a:lnTo>
                    <a:pt x="42456" y="13512"/>
                  </a:lnTo>
                  <a:lnTo>
                    <a:pt x="37719" y="6489"/>
                  </a:lnTo>
                  <a:lnTo>
                    <a:pt x="30683" y="1739"/>
                  </a:lnTo>
                  <a:lnTo>
                    <a:pt x="22098" y="0"/>
                  </a:lnTo>
                  <a:lnTo>
                    <a:pt x="13500" y="1739"/>
                  </a:lnTo>
                  <a:lnTo>
                    <a:pt x="6464" y="6489"/>
                  </a:lnTo>
                  <a:lnTo>
                    <a:pt x="1727" y="13512"/>
                  </a:lnTo>
                  <a:lnTo>
                    <a:pt x="0" y="22098"/>
                  </a:lnTo>
                  <a:lnTo>
                    <a:pt x="0" y="4863846"/>
                  </a:lnTo>
                  <a:lnTo>
                    <a:pt x="1727" y="4872456"/>
                  </a:lnTo>
                  <a:lnTo>
                    <a:pt x="6477" y="4879479"/>
                  </a:lnTo>
                  <a:lnTo>
                    <a:pt x="13500" y="4884217"/>
                  </a:lnTo>
                  <a:lnTo>
                    <a:pt x="22098" y="4885944"/>
                  </a:lnTo>
                  <a:lnTo>
                    <a:pt x="30683" y="4884217"/>
                  </a:lnTo>
                  <a:lnTo>
                    <a:pt x="37719" y="4879479"/>
                  </a:lnTo>
                  <a:lnTo>
                    <a:pt x="42456" y="4872456"/>
                  </a:lnTo>
                  <a:lnTo>
                    <a:pt x="44196" y="4863846"/>
                  </a:lnTo>
                  <a:lnTo>
                    <a:pt x="44196" y="22098"/>
                  </a:lnTo>
                  <a:close/>
                </a:path>
                <a:path w="1050289" h="4886325">
                  <a:moveTo>
                    <a:pt x="1050036" y="500634"/>
                  </a:moveTo>
                  <a:lnTo>
                    <a:pt x="1048296" y="492048"/>
                  </a:lnTo>
                  <a:lnTo>
                    <a:pt x="1043559" y="485025"/>
                  </a:lnTo>
                  <a:lnTo>
                    <a:pt x="1036523" y="480275"/>
                  </a:lnTo>
                  <a:lnTo>
                    <a:pt x="1027938" y="478536"/>
                  </a:lnTo>
                  <a:lnTo>
                    <a:pt x="293370" y="478536"/>
                  </a:lnTo>
                  <a:lnTo>
                    <a:pt x="284772" y="480275"/>
                  </a:lnTo>
                  <a:lnTo>
                    <a:pt x="277736" y="485025"/>
                  </a:lnTo>
                  <a:lnTo>
                    <a:pt x="272999" y="492048"/>
                  </a:lnTo>
                  <a:lnTo>
                    <a:pt x="271272" y="500634"/>
                  </a:lnTo>
                  <a:lnTo>
                    <a:pt x="272999" y="509231"/>
                  </a:lnTo>
                  <a:lnTo>
                    <a:pt x="277749" y="516255"/>
                  </a:lnTo>
                  <a:lnTo>
                    <a:pt x="284772" y="521004"/>
                  </a:lnTo>
                  <a:lnTo>
                    <a:pt x="293370" y="522732"/>
                  </a:lnTo>
                  <a:lnTo>
                    <a:pt x="1027938" y="522732"/>
                  </a:lnTo>
                  <a:lnTo>
                    <a:pt x="1036523" y="521004"/>
                  </a:lnTo>
                  <a:lnTo>
                    <a:pt x="1043546" y="516255"/>
                  </a:lnTo>
                  <a:lnTo>
                    <a:pt x="1048296" y="509231"/>
                  </a:lnTo>
                  <a:lnTo>
                    <a:pt x="1050036" y="500634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574286" y="243611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80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574286" y="243611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80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4724780" y="2467178"/>
            <a:ext cx="200660" cy="426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1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125336" y="2422016"/>
            <a:ext cx="7261225" cy="1148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Transferred</a:t>
            </a:r>
            <a:r>
              <a:rPr dirty="0" sz="2150" spc="-1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Hatred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500"/>
              </a:lnSpc>
              <a:spcBef>
                <a:spcPts val="104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faces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proxy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wars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transferred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aggression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due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with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US.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570476" y="4245864"/>
            <a:ext cx="1282065" cy="508000"/>
            <a:chOff x="4570476" y="4245864"/>
            <a:chExt cx="1282065" cy="508000"/>
          </a:xfrm>
        </p:grpSpPr>
        <p:sp>
          <p:nvSpPr>
            <p:cNvPr id="11" name="object 11" descr=""/>
            <p:cNvSpPr/>
            <p:nvPr/>
          </p:nvSpPr>
          <p:spPr>
            <a:xfrm>
              <a:off x="5073396" y="4477512"/>
              <a:ext cx="779145" cy="44450"/>
            </a:xfrm>
            <a:custGeom>
              <a:avLst/>
              <a:gdLst/>
              <a:ahLst/>
              <a:cxnLst/>
              <a:rect l="l" t="t" r="r" b="b"/>
              <a:pathLst>
                <a:path w="779145" h="44450">
                  <a:moveTo>
                    <a:pt x="756665" y="0"/>
                  </a:moveTo>
                  <a:lnTo>
                    <a:pt x="22098" y="0"/>
                  </a:lnTo>
                  <a:lnTo>
                    <a:pt x="13501" y="1738"/>
                  </a:lnTo>
                  <a:lnTo>
                    <a:pt x="6476" y="6476"/>
                  </a:lnTo>
                  <a:lnTo>
                    <a:pt x="1738" y="13501"/>
                  </a:lnTo>
                  <a:lnTo>
                    <a:pt x="0" y="22098"/>
                  </a:lnTo>
                  <a:lnTo>
                    <a:pt x="1738" y="30694"/>
                  </a:lnTo>
                  <a:lnTo>
                    <a:pt x="6477" y="37719"/>
                  </a:lnTo>
                  <a:lnTo>
                    <a:pt x="13501" y="42457"/>
                  </a:lnTo>
                  <a:lnTo>
                    <a:pt x="22098" y="44196"/>
                  </a:lnTo>
                  <a:lnTo>
                    <a:pt x="756665" y="44196"/>
                  </a:lnTo>
                  <a:lnTo>
                    <a:pt x="765262" y="42457"/>
                  </a:lnTo>
                  <a:lnTo>
                    <a:pt x="772286" y="37719"/>
                  </a:lnTo>
                  <a:lnTo>
                    <a:pt x="777025" y="30694"/>
                  </a:lnTo>
                  <a:lnTo>
                    <a:pt x="778763" y="22098"/>
                  </a:lnTo>
                  <a:lnTo>
                    <a:pt x="777025" y="13501"/>
                  </a:lnTo>
                  <a:lnTo>
                    <a:pt x="772287" y="6476"/>
                  </a:lnTo>
                  <a:lnTo>
                    <a:pt x="765262" y="1738"/>
                  </a:lnTo>
                  <a:lnTo>
                    <a:pt x="756665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574286" y="424967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574286" y="424967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4724780" y="4281297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2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125336" y="4235958"/>
            <a:ext cx="7493634" cy="818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Permanent</a:t>
            </a:r>
            <a:r>
              <a:rPr dirty="0" sz="2150" spc="-12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Acceptance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Achieving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lasting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acceptance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by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1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Arab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neighbors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remains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elusive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goal.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4570476" y="5727191"/>
            <a:ext cx="1282065" cy="508000"/>
            <a:chOff x="4570476" y="5727191"/>
            <a:chExt cx="1282065" cy="508000"/>
          </a:xfrm>
        </p:grpSpPr>
        <p:sp>
          <p:nvSpPr>
            <p:cNvPr id="17" name="object 17" descr=""/>
            <p:cNvSpPr/>
            <p:nvPr/>
          </p:nvSpPr>
          <p:spPr>
            <a:xfrm>
              <a:off x="5073396" y="5957315"/>
              <a:ext cx="779145" cy="44450"/>
            </a:xfrm>
            <a:custGeom>
              <a:avLst/>
              <a:gdLst/>
              <a:ahLst/>
              <a:cxnLst/>
              <a:rect l="l" t="t" r="r" b="b"/>
              <a:pathLst>
                <a:path w="779145" h="44450">
                  <a:moveTo>
                    <a:pt x="756665" y="0"/>
                  </a:moveTo>
                  <a:lnTo>
                    <a:pt x="22098" y="0"/>
                  </a:lnTo>
                  <a:lnTo>
                    <a:pt x="13501" y="1738"/>
                  </a:lnTo>
                  <a:lnTo>
                    <a:pt x="6476" y="6476"/>
                  </a:lnTo>
                  <a:lnTo>
                    <a:pt x="1738" y="13501"/>
                  </a:lnTo>
                  <a:lnTo>
                    <a:pt x="0" y="22097"/>
                  </a:lnTo>
                  <a:lnTo>
                    <a:pt x="1738" y="30694"/>
                  </a:lnTo>
                  <a:lnTo>
                    <a:pt x="6476" y="37718"/>
                  </a:lnTo>
                  <a:lnTo>
                    <a:pt x="13501" y="42457"/>
                  </a:lnTo>
                  <a:lnTo>
                    <a:pt x="22098" y="44195"/>
                  </a:lnTo>
                  <a:lnTo>
                    <a:pt x="756665" y="44195"/>
                  </a:lnTo>
                  <a:lnTo>
                    <a:pt x="765262" y="42457"/>
                  </a:lnTo>
                  <a:lnTo>
                    <a:pt x="772286" y="37718"/>
                  </a:lnTo>
                  <a:lnTo>
                    <a:pt x="777025" y="30694"/>
                  </a:lnTo>
                  <a:lnTo>
                    <a:pt x="778763" y="22097"/>
                  </a:lnTo>
                  <a:lnTo>
                    <a:pt x="777025" y="13501"/>
                  </a:lnTo>
                  <a:lnTo>
                    <a:pt x="772287" y="6476"/>
                  </a:lnTo>
                  <a:lnTo>
                    <a:pt x="765262" y="1738"/>
                  </a:lnTo>
                  <a:lnTo>
                    <a:pt x="756665" y="0"/>
                  </a:lnTo>
                  <a:close/>
                </a:path>
              </a:pathLst>
            </a:custGeom>
            <a:solidFill>
              <a:srgbClr val="C6C6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574286" y="57310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399923" y="0"/>
                  </a:moveTo>
                  <a:lnTo>
                    <a:pt x="99949" y="0"/>
                  </a:lnTo>
                  <a:lnTo>
                    <a:pt x="61025" y="7848"/>
                  </a:lnTo>
                  <a:lnTo>
                    <a:pt x="29257" y="29257"/>
                  </a:lnTo>
                  <a:lnTo>
                    <a:pt x="7848" y="61025"/>
                  </a:lnTo>
                  <a:lnTo>
                    <a:pt x="0" y="99949"/>
                  </a:lnTo>
                  <a:lnTo>
                    <a:pt x="0" y="399923"/>
                  </a:lnTo>
                  <a:lnTo>
                    <a:pt x="7848" y="438846"/>
                  </a:lnTo>
                  <a:lnTo>
                    <a:pt x="29257" y="470614"/>
                  </a:lnTo>
                  <a:lnTo>
                    <a:pt x="61025" y="492023"/>
                  </a:lnTo>
                  <a:lnTo>
                    <a:pt x="99949" y="499872"/>
                  </a:lnTo>
                  <a:lnTo>
                    <a:pt x="399923" y="499872"/>
                  </a:lnTo>
                  <a:lnTo>
                    <a:pt x="438846" y="492023"/>
                  </a:lnTo>
                  <a:lnTo>
                    <a:pt x="470614" y="470614"/>
                  </a:lnTo>
                  <a:lnTo>
                    <a:pt x="492023" y="438846"/>
                  </a:lnTo>
                  <a:lnTo>
                    <a:pt x="499872" y="399923"/>
                  </a:lnTo>
                  <a:lnTo>
                    <a:pt x="499872" y="99949"/>
                  </a:lnTo>
                  <a:lnTo>
                    <a:pt x="492023" y="61025"/>
                  </a:lnTo>
                  <a:lnTo>
                    <a:pt x="470614" y="29257"/>
                  </a:lnTo>
                  <a:lnTo>
                    <a:pt x="438846" y="7848"/>
                  </a:lnTo>
                  <a:lnTo>
                    <a:pt x="399923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574286" y="573100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99949"/>
                  </a:moveTo>
                  <a:lnTo>
                    <a:pt x="7848" y="61025"/>
                  </a:lnTo>
                  <a:lnTo>
                    <a:pt x="29257" y="29257"/>
                  </a:lnTo>
                  <a:lnTo>
                    <a:pt x="61025" y="7848"/>
                  </a:lnTo>
                  <a:lnTo>
                    <a:pt x="99949" y="0"/>
                  </a:lnTo>
                  <a:lnTo>
                    <a:pt x="399923" y="0"/>
                  </a:lnTo>
                  <a:lnTo>
                    <a:pt x="438846" y="7848"/>
                  </a:lnTo>
                  <a:lnTo>
                    <a:pt x="470614" y="29257"/>
                  </a:lnTo>
                  <a:lnTo>
                    <a:pt x="492023" y="61025"/>
                  </a:lnTo>
                  <a:lnTo>
                    <a:pt x="499872" y="99949"/>
                  </a:lnTo>
                  <a:lnTo>
                    <a:pt x="499872" y="399923"/>
                  </a:lnTo>
                  <a:lnTo>
                    <a:pt x="492023" y="438846"/>
                  </a:lnTo>
                  <a:lnTo>
                    <a:pt x="470614" y="470614"/>
                  </a:lnTo>
                  <a:lnTo>
                    <a:pt x="438846" y="492023"/>
                  </a:lnTo>
                  <a:lnTo>
                    <a:pt x="399923" y="499872"/>
                  </a:lnTo>
                  <a:lnTo>
                    <a:pt x="99949" y="499872"/>
                  </a:lnTo>
                  <a:lnTo>
                    <a:pt x="61025" y="492023"/>
                  </a:lnTo>
                  <a:lnTo>
                    <a:pt x="29257" y="470614"/>
                  </a:lnTo>
                  <a:lnTo>
                    <a:pt x="7848" y="438846"/>
                  </a:lnTo>
                  <a:lnTo>
                    <a:pt x="0" y="399923"/>
                  </a:lnTo>
                  <a:lnTo>
                    <a:pt x="0" y="999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4724780" y="5761735"/>
            <a:ext cx="200660" cy="4260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00" spc="-50">
                <a:solidFill>
                  <a:srgbClr val="3B3939"/>
                </a:solidFill>
                <a:latin typeface="Trebuchet MS"/>
                <a:cs typeface="Trebuchet MS"/>
              </a:rPr>
              <a:t>3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125336" y="5716270"/>
            <a:ext cx="7078980" cy="11480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Shifting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 Alliances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not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permanent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can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change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based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interests.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430375" y="0"/>
                </a:moveTo>
                <a:lnTo>
                  <a:pt x="199986" y="0"/>
                </a:lnTo>
                <a:lnTo>
                  <a:pt x="154131" y="5281"/>
                </a:lnTo>
                <a:lnTo>
                  <a:pt x="112037" y="20327"/>
                </a:lnTo>
                <a:lnTo>
                  <a:pt x="74904" y="43937"/>
                </a:lnTo>
                <a:lnTo>
                  <a:pt x="43934" y="74911"/>
                </a:lnTo>
                <a:lnTo>
                  <a:pt x="20326" y="112050"/>
                </a:lnTo>
                <a:lnTo>
                  <a:pt x="5281" y="154155"/>
                </a:lnTo>
                <a:lnTo>
                  <a:pt x="0" y="200025"/>
                </a:lnTo>
                <a:lnTo>
                  <a:pt x="0" y="8029613"/>
                </a:lnTo>
                <a:lnTo>
                  <a:pt x="5281" y="8075468"/>
                </a:lnTo>
                <a:lnTo>
                  <a:pt x="20326" y="8117562"/>
                </a:lnTo>
                <a:lnTo>
                  <a:pt x="43934" y="8154694"/>
                </a:lnTo>
                <a:lnTo>
                  <a:pt x="74904" y="8185664"/>
                </a:lnTo>
                <a:lnTo>
                  <a:pt x="112037" y="8209272"/>
                </a:lnTo>
                <a:lnTo>
                  <a:pt x="154131" y="8224317"/>
                </a:lnTo>
                <a:lnTo>
                  <a:pt x="199986" y="8229599"/>
                </a:lnTo>
                <a:lnTo>
                  <a:pt x="14430375" y="8229599"/>
                </a:lnTo>
                <a:lnTo>
                  <a:pt x="14476244" y="8224317"/>
                </a:lnTo>
                <a:lnTo>
                  <a:pt x="14518349" y="8209272"/>
                </a:lnTo>
                <a:lnTo>
                  <a:pt x="14555488" y="8185664"/>
                </a:lnTo>
                <a:lnTo>
                  <a:pt x="14586462" y="8154694"/>
                </a:lnTo>
                <a:lnTo>
                  <a:pt x="14610072" y="8117562"/>
                </a:lnTo>
                <a:lnTo>
                  <a:pt x="14625118" y="8075468"/>
                </a:lnTo>
                <a:lnTo>
                  <a:pt x="14630400" y="8029613"/>
                </a:lnTo>
                <a:lnTo>
                  <a:pt x="14630400" y="200025"/>
                </a:lnTo>
                <a:lnTo>
                  <a:pt x="14625118" y="154155"/>
                </a:lnTo>
                <a:lnTo>
                  <a:pt x="14610072" y="112050"/>
                </a:lnTo>
                <a:lnTo>
                  <a:pt x="14586462" y="74911"/>
                </a:lnTo>
                <a:lnTo>
                  <a:pt x="14555488" y="43937"/>
                </a:lnTo>
                <a:lnTo>
                  <a:pt x="14518349" y="20327"/>
                </a:lnTo>
                <a:lnTo>
                  <a:pt x="14476244" y="5281"/>
                </a:lnTo>
                <a:lnTo>
                  <a:pt x="14430375" y="0"/>
                </a:lnTo>
                <a:close/>
              </a:path>
            </a:pathLst>
          </a:custGeom>
          <a:solidFill>
            <a:srgbClr val="FFFFFF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770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Navigating</a:t>
            </a:r>
            <a:r>
              <a:rPr dirty="0" spc="-50"/>
              <a:t> </a:t>
            </a:r>
            <a:r>
              <a:rPr dirty="0"/>
              <a:t>an</a:t>
            </a:r>
            <a:r>
              <a:rPr dirty="0" spc="-20"/>
              <a:t> </a:t>
            </a:r>
            <a:r>
              <a:rPr dirty="0"/>
              <a:t>Uncertain</a:t>
            </a:r>
            <a:r>
              <a:rPr dirty="0" spc="-45"/>
              <a:t> </a:t>
            </a:r>
            <a:r>
              <a:rPr dirty="0" spc="-10"/>
              <a:t>Future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2339085" y="3895166"/>
            <a:ext cx="2739390" cy="28174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Resilience</a:t>
            </a:r>
            <a:r>
              <a:rPr dirty="0" sz="2150" spc="-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25">
                <a:solidFill>
                  <a:srgbClr val="3B3939"/>
                </a:solidFill>
                <a:latin typeface="Trebuchet MS"/>
                <a:cs typeface="Trebuchet MS"/>
              </a:rPr>
              <a:t>and</a:t>
            </a: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Determination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6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Israel's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existence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stands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testament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resilience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determination,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it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navigates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forefront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survival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amidst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complex challenges.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7588" y="2659379"/>
            <a:ext cx="10555223" cy="888491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5857494" y="3895166"/>
            <a:ext cx="2896870" cy="2470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Global</a:t>
            </a:r>
            <a:r>
              <a:rPr dirty="0" sz="2150" spc="-4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Attention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future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unfolds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on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frontline,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where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forceful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currents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converge,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attracting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keen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world.</a:t>
            </a:r>
            <a:endParaRPr sz="17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376029" y="3895166"/>
            <a:ext cx="2844800" cy="2470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>
                <a:solidFill>
                  <a:srgbClr val="3B3939"/>
                </a:solidFill>
                <a:latin typeface="Trebuchet MS"/>
                <a:cs typeface="Trebuchet MS"/>
              </a:rPr>
              <a:t>Pivotal</a:t>
            </a:r>
            <a:r>
              <a:rPr dirty="0" sz="2150" spc="-15">
                <a:solidFill>
                  <a:srgbClr val="3B3939"/>
                </a:solidFill>
                <a:latin typeface="Trebuchet MS"/>
                <a:cs typeface="Trebuchet MS"/>
              </a:rPr>
              <a:t> </a:t>
            </a: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Crossroads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Positioned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at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crossroads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crossroads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14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Africa,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East,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Red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Sea,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Horn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1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Africa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serves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pivotal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nexus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geopolitics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85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Fostering</a:t>
            </a:r>
            <a:r>
              <a:rPr dirty="0" spc="-105"/>
              <a:t> </a:t>
            </a:r>
            <a:r>
              <a:rPr dirty="0"/>
              <a:t>Regional</a:t>
            </a:r>
            <a:r>
              <a:rPr dirty="0" spc="-100"/>
              <a:t> </a:t>
            </a:r>
            <a:r>
              <a:rPr dirty="0" spc="-10"/>
              <a:t>Stability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7588" y="3221735"/>
            <a:ext cx="556260" cy="55626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16963" y="4013708"/>
            <a:ext cx="3068955" cy="2469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Cooperation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Collective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efforts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cooperation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between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non-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state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parties</a:t>
            </a:r>
            <a:r>
              <a:rPr dirty="0" sz="1750" spc="-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are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preferred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for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promoting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peace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stability. stability.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7755" y="3221735"/>
            <a:ext cx="554736" cy="55626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746496" y="4013708"/>
            <a:ext cx="3117850" cy="2469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Diplomacy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Navigating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complex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web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of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relationships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interests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in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</a:t>
            </a:r>
            <a:r>
              <a:rPr dirty="0" sz="1750" spc="-3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Middle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East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requires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3B3939"/>
                </a:solidFill>
                <a:latin typeface="Arial"/>
                <a:cs typeface="Arial"/>
              </a:rPr>
              <a:t>a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diplomatic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approach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to</a:t>
            </a:r>
            <a:r>
              <a:rPr dirty="0" sz="1750" spc="-6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address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address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the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region's challenges.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6400" y="3221735"/>
            <a:ext cx="554735" cy="556260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376029" y="4013708"/>
            <a:ext cx="3066415" cy="2469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10">
                <a:solidFill>
                  <a:srgbClr val="3B3939"/>
                </a:solidFill>
                <a:latin typeface="Trebuchet MS"/>
                <a:cs typeface="Trebuchet MS"/>
              </a:rPr>
              <a:t>Security</a:t>
            </a:r>
            <a:endParaRPr sz="2150">
              <a:latin typeface="Trebuchet MS"/>
              <a:cs typeface="Trebuchet MS"/>
            </a:endParaRPr>
          </a:p>
          <a:p>
            <a:pPr marL="12700" marR="5080">
              <a:lnSpc>
                <a:spcPct val="123800"/>
              </a:lnSpc>
              <a:spcBef>
                <a:spcPts val="1035"/>
              </a:spcBef>
            </a:pP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Enhancing</a:t>
            </a:r>
            <a:r>
              <a:rPr dirty="0" sz="1750" spc="-8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regional</a:t>
            </a:r>
            <a:r>
              <a:rPr dirty="0" sz="1750" spc="-7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security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through</a:t>
            </a:r>
            <a:r>
              <a:rPr dirty="0" sz="1750" spc="-6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strategic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alliances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and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4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collaborative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efforts</a:t>
            </a:r>
            <a:r>
              <a:rPr dirty="0" sz="1750" spc="-5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is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crucial</a:t>
            </a:r>
            <a:r>
              <a:rPr dirty="0" sz="1750" spc="-4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for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safeguarding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the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interests</a:t>
            </a:r>
            <a:r>
              <a:rPr dirty="0" sz="1750" spc="-2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of</a:t>
            </a:r>
            <a:r>
              <a:rPr dirty="0" sz="1750" spc="-2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Israel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and</a:t>
            </a:r>
            <a:r>
              <a:rPr dirty="0" sz="1750" spc="-15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3B3939"/>
                </a:solidFill>
                <a:latin typeface="Arial"/>
                <a:cs typeface="Arial"/>
              </a:rPr>
              <a:t>its</a:t>
            </a:r>
            <a:r>
              <a:rPr dirty="0" sz="1750" spc="-3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dirty="0" sz="1750" spc="-10">
                <a:solidFill>
                  <a:srgbClr val="3B3939"/>
                </a:solidFill>
                <a:latin typeface="Arial"/>
                <a:cs typeface="Arial"/>
              </a:rPr>
              <a:t>allies. allies.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86399" cy="82295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99021" y="3138677"/>
            <a:ext cx="7213600" cy="189801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dirty="0" sz="6000"/>
              <a:t>Iran's</a:t>
            </a:r>
            <a:r>
              <a:rPr dirty="0" sz="6000" spc="-20"/>
              <a:t> </a:t>
            </a:r>
            <a:r>
              <a:rPr dirty="0" sz="6000"/>
              <a:t>Ballistic</a:t>
            </a:r>
            <a:r>
              <a:rPr dirty="0" sz="6000" spc="-20"/>
              <a:t> </a:t>
            </a:r>
            <a:r>
              <a:rPr dirty="0" sz="6000" spc="-10"/>
              <a:t>Missile </a:t>
            </a:r>
            <a:r>
              <a:rPr dirty="0" sz="6000"/>
              <a:t>Missile</a:t>
            </a:r>
            <a:r>
              <a:rPr dirty="0" sz="6000" spc="-25"/>
              <a:t> </a:t>
            </a:r>
            <a:r>
              <a:rPr dirty="0" sz="6000" spc="-10"/>
              <a:t>Buildup</a:t>
            </a:r>
            <a:endParaRPr sz="6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2024-06-23T16:54:01Z</dcterms:created>
  <dcterms:modified xsi:type="dcterms:W3CDTF">2024-06-23T16:54:01Z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2024-06-23T00:00:00Z</vt:filetime>
  </property>
  <property fmtid="{D5CDD505-2E9C-101B-9397-08002B2CF9AE}" pid="5" name="Producer">
    <vt:lpwstr>3-Heights(TM) PDF Security Shell 4.8.25.2 (http://www.pdf-tools.com)</vt:lpwstr>
  </property>
</Properties>
</file>